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8" r:id="rId2"/>
    <p:sldId id="263" r:id="rId3"/>
    <p:sldId id="264" r:id="rId4"/>
    <p:sldId id="265" r:id="rId5"/>
    <p:sldId id="266" r:id="rId6"/>
    <p:sldId id="257" r:id="rId7"/>
    <p:sldId id="256" r:id="rId8"/>
    <p:sldId id="267" r:id="rId9"/>
    <p:sldId id="268" r:id="rId10"/>
    <p:sldId id="269" r:id="rId11"/>
    <p:sldId id="270" r:id="rId12"/>
    <p:sldId id="271" r:id="rId13"/>
    <p:sldId id="272" r:id="rId14"/>
    <p:sldId id="27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1301" y="3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4C001E-C996-4584-B272-B728F3957082}" type="datetimeFigureOut">
              <a:rPr lang="en-IN" smtClean="0"/>
              <a:t>01-04-2022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BAA9A1-CF02-4C8C-B771-0A1DD776B8B3}" type="slidenum">
              <a:rPr lang="en-IN" smtClean="0"/>
              <a:t>‹#›</a:t>
            </a:fld>
            <a:endParaRPr lang="en-IN"/>
          </a:p>
        </p:txBody>
      </p:sp>
    </p:spTree>
    <p:extLst>
      <p:ext uri="{BB962C8B-B14F-4D97-AF65-F5344CB8AC3E}">
        <p14:creationId xmlns:p14="http://schemas.microsoft.com/office/powerpoint/2010/main" val="808640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DBAA9A1-CF02-4C8C-B771-0A1DD776B8B3}" type="slidenum">
              <a:rPr lang="en-IN" smtClean="0"/>
              <a:t>14</a:t>
            </a:fld>
            <a:endParaRPr lang="en-IN"/>
          </a:p>
        </p:txBody>
      </p:sp>
    </p:spTree>
    <p:extLst>
      <p:ext uri="{BB962C8B-B14F-4D97-AF65-F5344CB8AC3E}">
        <p14:creationId xmlns:p14="http://schemas.microsoft.com/office/powerpoint/2010/main" val="3650090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81A10-CA70-4BC5-96F8-7C9A2DA98A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50CD5756-C517-4BC0-8E73-46F5574C1B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4DEAA2DF-DCDA-4801-AE12-EAE8D4825EB9}"/>
              </a:ext>
            </a:extLst>
          </p:cNvPr>
          <p:cNvSpPr>
            <a:spLocks noGrp="1"/>
          </p:cNvSpPr>
          <p:nvPr>
            <p:ph type="dt" sz="half" idx="10"/>
          </p:nvPr>
        </p:nvSpPr>
        <p:spPr/>
        <p:txBody>
          <a:bodyPr/>
          <a:lstStyle/>
          <a:p>
            <a:fld id="{CA2B4766-1CD2-403A-A031-F16A52F31816}" type="datetimeFigureOut">
              <a:rPr lang="en-IN" smtClean="0"/>
              <a:t>01-04-2022</a:t>
            </a:fld>
            <a:endParaRPr lang="en-IN"/>
          </a:p>
        </p:txBody>
      </p:sp>
      <p:sp>
        <p:nvSpPr>
          <p:cNvPr id="5" name="Footer Placeholder 4">
            <a:extLst>
              <a:ext uri="{FF2B5EF4-FFF2-40B4-BE49-F238E27FC236}">
                <a16:creationId xmlns:a16="http://schemas.microsoft.com/office/drawing/2014/main" id="{8CB2DBCC-FF1A-45B1-9C58-BD5742AD0AF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5EFA00E-BF08-49DC-9E05-5D2EED166CB2}"/>
              </a:ext>
            </a:extLst>
          </p:cNvPr>
          <p:cNvSpPr>
            <a:spLocks noGrp="1"/>
          </p:cNvSpPr>
          <p:nvPr>
            <p:ph type="sldNum" sz="quarter" idx="12"/>
          </p:nvPr>
        </p:nvSpPr>
        <p:spPr/>
        <p:txBody>
          <a:bodyPr/>
          <a:lstStyle/>
          <a:p>
            <a:fld id="{ED33F625-A6AC-4484-B24A-1F7E994AA70F}" type="slidenum">
              <a:rPr lang="en-IN" smtClean="0"/>
              <a:t>‹#›</a:t>
            </a:fld>
            <a:endParaRPr lang="en-IN"/>
          </a:p>
        </p:txBody>
      </p:sp>
    </p:spTree>
    <p:extLst>
      <p:ext uri="{BB962C8B-B14F-4D97-AF65-F5344CB8AC3E}">
        <p14:creationId xmlns:p14="http://schemas.microsoft.com/office/powerpoint/2010/main" val="2476087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C46FE-8C98-4546-9BCA-AB4C835175D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028B16D-930F-4193-BA25-998DDDBFC7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4E4C920-5074-4609-8F1A-B5FA9A1B7ABE}"/>
              </a:ext>
            </a:extLst>
          </p:cNvPr>
          <p:cNvSpPr>
            <a:spLocks noGrp="1"/>
          </p:cNvSpPr>
          <p:nvPr>
            <p:ph type="dt" sz="half" idx="10"/>
          </p:nvPr>
        </p:nvSpPr>
        <p:spPr/>
        <p:txBody>
          <a:bodyPr/>
          <a:lstStyle/>
          <a:p>
            <a:fld id="{CA2B4766-1CD2-403A-A031-F16A52F31816}" type="datetimeFigureOut">
              <a:rPr lang="en-IN" smtClean="0"/>
              <a:t>01-04-2022</a:t>
            </a:fld>
            <a:endParaRPr lang="en-IN"/>
          </a:p>
        </p:txBody>
      </p:sp>
      <p:sp>
        <p:nvSpPr>
          <p:cNvPr id="5" name="Footer Placeholder 4">
            <a:extLst>
              <a:ext uri="{FF2B5EF4-FFF2-40B4-BE49-F238E27FC236}">
                <a16:creationId xmlns:a16="http://schemas.microsoft.com/office/drawing/2014/main" id="{6838A034-828A-45A0-BD69-03EB4FBA792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9F93DDA-30D2-4178-B0DA-9D48BF0F2E83}"/>
              </a:ext>
            </a:extLst>
          </p:cNvPr>
          <p:cNvSpPr>
            <a:spLocks noGrp="1"/>
          </p:cNvSpPr>
          <p:nvPr>
            <p:ph type="sldNum" sz="quarter" idx="12"/>
          </p:nvPr>
        </p:nvSpPr>
        <p:spPr/>
        <p:txBody>
          <a:bodyPr/>
          <a:lstStyle/>
          <a:p>
            <a:fld id="{ED33F625-A6AC-4484-B24A-1F7E994AA70F}" type="slidenum">
              <a:rPr lang="en-IN" smtClean="0"/>
              <a:t>‹#›</a:t>
            </a:fld>
            <a:endParaRPr lang="en-IN"/>
          </a:p>
        </p:txBody>
      </p:sp>
    </p:spTree>
    <p:extLst>
      <p:ext uri="{BB962C8B-B14F-4D97-AF65-F5344CB8AC3E}">
        <p14:creationId xmlns:p14="http://schemas.microsoft.com/office/powerpoint/2010/main" val="3228510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11CA1E-1513-40AE-9576-85654A1CA00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DE08783-F1E7-40F4-9326-1BB4F961BB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85FBDA5-0DA8-4744-BF2C-51123BB1378A}"/>
              </a:ext>
            </a:extLst>
          </p:cNvPr>
          <p:cNvSpPr>
            <a:spLocks noGrp="1"/>
          </p:cNvSpPr>
          <p:nvPr>
            <p:ph type="dt" sz="half" idx="10"/>
          </p:nvPr>
        </p:nvSpPr>
        <p:spPr/>
        <p:txBody>
          <a:bodyPr/>
          <a:lstStyle/>
          <a:p>
            <a:fld id="{CA2B4766-1CD2-403A-A031-F16A52F31816}" type="datetimeFigureOut">
              <a:rPr lang="en-IN" smtClean="0"/>
              <a:t>01-04-2022</a:t>
            </a:fld>
            <a:endParaRPr lang="en-IN"/>
          </a:p>
        </p:txBody>
      </p:sp>
      <p:sp>
        <p:nvSpPr>
          <p:cNvPr id="5" name="Footer Placeholder 4">
            <a:extLst>
              <a:ext uri="{FF2B5EF4-FFF2-40B4-BE49-F238E27FC236}">
                <a16:creationId xmlns:a16="http://schemas.microsoft.com/office/drawing/2014/main" id="{3E253014-D7E8-4DF3-92B0-268F8C1B7D4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EEB4500-BC05-4C3E-83DB-5F9075B70F55}"/>
              </a:ext>
            </a:extLst>
          </p:cNvPr>
          <p:cNvSpPr>
            <a:spLocks noGrp="1"/>
          </p:cNvSpPr>
          <p:nvPr>
            <p:ph type="sldNum" sz="quarter" idx="12"/>
          </p:nvPr>
        </p:nvSpPr>
        <p:spPr/>
        <p:txBody>
          <a:bodyPr/>
          <a:lstStyle/>
          <a:p>
            <a:fld id="{ED33F625-A6AC-4484-B24A-1F7E994AA70F}" type="slidenum">
              <a:rPr lang="en-IN" smtClean="0"/>
              <a:t>‹#›</a:t>
            </a:fld>
            <a:endParaRPr lang="en-IN"/>
          </a:p>
        </p:txBody>
      </p:sp>
    </p:spTree>
    <p:extLst>
      <p:ext uri="{BB962C8B-B14F-4D97-AF65-F5344CB8AC3E}">
        <p14:creationId xmlns:p14="http://schemas.microsoft.com/office/powerpoint/2010/main" val="2253257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49239-A8A1-4B99-B5E2-A903D60400C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EC0B649-A0A6-48C9-8416-B7B58D3C9F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3205550-0F66-4622-98E4-16D83196CE17}"/>
              </a:ext>
            </a:extLst>
          </p:cNvPr>
          <p:cNvSpPr>
            <a:spLocks noGrp="1"/>
          </p:cNvSpPr>
          <p:nvPr>
            <p:ph type="dt" sz="half" idx="10"/>
          </p:nvPr>
        </p:nvSpPr>
        <p:spPr/>
        <p:txBody>
          <a:bodyPr/>
          <a:lstStyle/>
          <a:p>
            <a:fld id="{CA2B4766-1CD2-403A-A031-F16A52F31816}" type="datetimeFigureOut">
              <a:rPr lang="en-IN" smtClean="0"/>
              <a:t>01-04-2022</a:t>
            </a:fld>
            <a:endParaRPr lang="en-IN"/>
          </a:p>
        </p:txBody>
      </p:sp>
      <p:sp>
        <p:nvSpPr>
          <p:cNvPr id="5" name="Footer Placeholder 4">
            <a:extLst>
              <a:ext uri="{FF2B5EF4-FFF2-40B4-BE49-F238E27FC236}">
                <a16:creationId xmlns:a16="http://schemas.microsoft.com/office/drawing/2014/main" id="{3B4EB09F-89BF-409D-BC76-33FDF8E0644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99A28D9-0E3B-4321-8DB7-9C784FEF0B48}"/>
              </a:ext>
            </a:extLst>
          </p:cNvPr>
          <p:cNvSpPr>
            <a:spLocks noGrp="1"/>
          </p:cNvSpPr>
          <p:nvPr>
            <p:ph type="sldNum" sz="quarter" idx="12"/>
          </p:nvPr>
        </p:nvSpPr>
        <p:spPr/>
        <p:txBody>
          <a:bodyPr/>
          <a:lstStyle/>
          <a:p>
            <a:fld id="{ED33F625-A6AC-4484-B24A-1F7E994AA70F}" type="slidenum">
              <a:rPr lang="en-IN" smtClean="0"/>
              <a:t>‹#›</a:t>
            </a:fld>
            <a:endParaRPr lang="en-IN"/>
          </a:p>
        </p:txBody>
      </p:sp>
    </p:spTree>
    <p:extLst>
      <p:ext uri="{BB962C8B-B14F-4D97-AF65-F5344CB8AC3E}">
        <p14:creationId xmlns:p14="http://schemas.microsoft.com/office/powerpoint/2010/main" val="1907298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BB314-175A-4CE9-84A9-1B4CC7DB4E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F2623F98-363F-4C9C-B036-EFB2A638EC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E402E6-956F-4119-AEFE-AE469A1A4C63}"/>
              </a:ext>
            </a:extLst>
          </p:cNvPr>
          <p:cNvSpPr>
            <a:spLocks noGrp="1"/>
          </p:cNvSpPr>
          <p:nvPr>
            <p:ph type="dt" sz="half" idx="10"/>
          </p:nvPr>
        </p:nvSpPr>
        <p:spPr/>
        <p:txBody>
          <a:bodyPr/>
          <a:lstStyle/>
          <a:p>
            <a:fld id="{CA2B4766-1CD2-403A-A031-F16A52F31816}" type="datetimeFigureOut">
              <a:rPr lang="en-IN" smtClean="0"/>
              <a:t>01-04-2022</a:t>
            </a:fld>
            <a:endParaRPr lang="en-IN"/>
          </a:p>
        </p:txBody>
      </p:sp>
      <p:sp>
        <p:nvSpPr>
          <p:cNvPr id="5" name="Footer Placeholder 4">
            <a:extLst>
              <a:ext uri="{FF2B5EF4-FFF2-40B4-BE49-F238E27FC236}">
                <a16:creationId xmlns:a16="http://schemas.microsoft.com/office/drawing/2014/main" id="{68ACAB23-9141-442B-A6B8-0F50DB834B7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19447BC-B8C0-47CD-B09F-853189A8A7F7}"/>
              </a:ext>
            </a:extLst>
          </p:cNvPr>
          <p:cNvSpPr>
            <a:spLocks noGrp="1"/>
          </p:cNvSpPr>
          <p:nvPr>
            <p:ph type="sldNum" sz="quarter" idx="12"/>
          </p:nvPr>
        </p:nvSpPr>
        <p:spPr/>
        <p:txBody>
          <a:bodyPr/>
          <a:lstStyle/>
          <a:p>
            <a:fld id="{ED33F625-A6AC-4484-B24A-1F7E994AA70F}" type="slidenum">
              <a:rPr lang="en-IN" smtClean="0"/>
              <a:t>‹#›</a:t>
            </a:fld>
            <a:endParaRPr lang="en-IN"/>
          </a:p>
        </p:txBody>
      </p:sp>
    </p:spTree>
    <p:extLst>
      <p:ext uri="{BB962C8B-B14F-4D97-AF65-F5344CB8AC3E}">
        <p14:creationId xmlns:p14="http://schemas.microsoft.com/office/powerpoint/2010/main" val="355192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CBAD5-51BA-4095-A88E-12A3D6D347F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D23CB4F-6EB3-4876-AC42-0492C74E5A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148B91A2-B3C7-4108-BD47-A4E2FE84DB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BAC179D1-99A3-4B91-A755-22DCDC247419}"/>
              </a:ext>
            </a:extLst>
          </p:cNvPr>
          <p:cNvSpPr>
            <a:spLocks noGrp="1"/>
          </p:cNvSpPr>
          <p:nvPr>
            <p:ph type="dt" sz="half" idx="10"/>
          </p:nvPr>
        </p:nvSpPr>
        <p:spPr/>
        <p:txBody>
          <a:bodyPr/>
          <a:lstStyle/>
          <a:p>
            <a:fld id="{CA2B4766-1CD2-403A-A031-F16A52F31816}" type="datetimeFigureOut">
              <a:rPr lang="en-IN" smtClean="0"/>
              <a:t>01-04-2022</a:t>
            </a:fld>
            <a:endParaRPr lang="en-IN"/>
          </a:p>
        </p:txBody>
      </p:sp>
      <p:sp>
        <p:nvSpPr>
          <p:cNvPr id="6" name="Footer Placeholder 5">
            <a:extLst>
              <a:ext uri="{FF2B5EF4-FFF2-40B4-BE49-F238E27FC236}">
                <a16:creationId xmlns:a16="http://schemas.microsoft.com/office/drawing/2014/main" id="{3DCFE119-E738-4A0F-AC03-37AB6A473E4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0527FAA-6531-43DA-8C64-60439A4CB65D}"/>
              </a:ext>
            </a:extLst>
          </p:cNvPr>
          <p:cNvSpPr>
            <a:spLocks noGrp="1"/>
          </p:cNvSpPr>
          <p:nvPr>
            <p:ph type="sldNum" sz="quarter" idx="12"/>
          </p:nvPr>
        </p:nvSpPr>
        <p:spPr/>
        <p:txBody>
          <a:bodyPr/>
          <a:lstStyle/>
          <a:p>
            <a:fld id="{ED33F625-A6AC-4484-B24A-1F7E994AA70F}" type="slidenum">
              <a:rPr lang="en-IN" smtClean="0"/>
              <a:t>‹#›</a:t>
            </a:fld>
            <a:endParaRPr lang="en-IN"/>
          </a:p>
        </p:txBody>
      </p:sp>
    </p:spTree>
    <p:extLst>
      <p:ext uri="{BB962C8B-B14F-4D97-AF65-F5344CB8AC3E}">
        <p14:creationId xmlns:p14="http://schemas.microsoft.com/office/powerpoint/2010/main" val="2069644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5E1F8-0234-43B7-964F-6897D1ABF14E}"/>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92A2ECF-DB50-42CE-ABEA-FDF52603B3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EE5A6A-357D-4062-83D8-04123389B1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83D1D575-1D97-49F6-8F81-02A8D76BA7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83E394-86C5-4510-94B7-E14BE243F8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7A64CA36-EBDC-43B1-B0D2-344C71EBF92F}"/>
              </a:ext>
            </a:extLst>
          </p:cNvPr>
          <p:cNvSpPr>
            <a:spLocks noGrp="1"/>
          </p:cNvSpPr>
          <p:nvPr>
            <p:ph type="dt" sz="half" idx="10"/>
          </p:nvPr>
        </p:nvSpPr>
        <p:spPr/>
        <p:txBody>
          <a:bodyPr/>
          <a:lstStyle/>
          <a:p>
            <a:fld id="{CA2B4766-1CD2-403A-A031-F16A52F31816}" type="datetimeFigureOut">
              <a:rPr lang="en-IN" smtClean="0"/>
              <a:t>01-04-2022</a:t>
            </a:fld>
            <a:endParaRPr lang="en-IN"/>
          </a:p>
        </p:txBody>
      </p:sp>
      <p:sp>
        <p:nvSpPr>
          <p:cNvPr id="8" name="Footer Placeholder 7">
            <a:extLst>
              <a:ext uri="{FF2B5EF4-FFF2-40B4-BE49-F238E27FC236}">
                <a16:creationId xmlns:a16="http://schemas.microsoft.com/office/drawing/2014/main" id="{1A6868CF-CDF9-43E6-A971-C2DA7AB24240}"/>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57AB6563-2C61-46F6-AF75-7FC3686819E9}"/>
              </a:ext>
            </a:extLst>
          </p:cNvPr>
          <p:cNvSpPr>
            <a:spLocks noGrp="1"/>
          </p:cNvSpPr>
          <p:nvPr>
            <p:ph type="sldNum" sz="quarter" idx="12"/>
          </p:nvPr>
        </p:nvSpPr>
        <p:spPr/>
        <p:txBody>
          <a:bodyPr/>
          <a:lstStyle/>
          <a:p>
            <a:fld id="{ED33F625-A6AC-4484-B24A-1F7E994AA70F}" type="slidenum">
              <a:rPr lang="en-IN" smtClean="0"/>
              <a:t>‹#›</a:t>
            </a:fld>
            <a:endParaRPr lang="en-IN"/>
          </a:p>
        </p:txBody>
      </p:sp>
    </p:spTree>
    <p:extLst>
      <p:ext uri="{BB962C8B-B14F-4D97-AF65-F5344CB8AC3E}">
        <p14:creationId xmlns:p14="http://schemas.microsoft.com/office/powerpoint/2010/main" val="2604480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7949C-1837-4096-A766-11FF8C096439}"/>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C11AAFFA-66F0-4AAE-90A5-0B7388486461}"/>
              </a:ext>
            </a:extLst>
          </p:cNvPr>
          <p:cNvSpPr>
            <a:spLocks noGrp="1"/>
          </p:cNvSpPr>
          <p:nvPr>
            <p:ph type="dt" sz="half" idx="10"/>
          </p:nvPr>
        </p:nvSpPr>
        <p:spPr/>
        <p:txBody>
          <a:bodyPr/>
          <a:lstStyle/>
          <a:p>
            <a:fld id="{CA2B4766-1CD2-403A-A031-F16A52F31816}" type="datetimeFigureOut">
              <a:rPr lang="en-IN" smtClean="0"/>
              <a:t>01-04-2022</a:t>
            </a:fld>
            <a:endParaRPr lang="en-IN"/>
          </a:p>
        </p:txBody>
      </p:sp>
      <p:sp>
        <p:nvSpPr>
          <p:cNvPr id="4" name="Footer Placeholder 3">
            <a:extLst>
              <a:ext uri="{FF2B5EF4-FFF2-40B4-BE49-F238E27FC236}">
                <a16:creationId xmlns:a16="http://schemas.microsoft.com/office/drawing/2014/main" id="{FBF50257-D52C-4741-A12E-4349BD357851}"/>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D09482FC-F512-4D6B-BD57-EA6EAE3CA589}"/>
              </a:ext>
            </a:extLst>
          </p:cNvPr>
          <p:cNvSpPr>
            <a:spLocks noGrp="1"/>
          </p:cNvSpPr>
          <p:nvPr>
            <p:ph type="sldNum" sz="quarter" idx="12"/>
          </p:nvPr>
        </p:nvSpPr>
        <p:spPr/>
        <p:txBody>
          <a:bodyPr/>
          <a:lstStyle/>
          <a:p>
            <a:fld id="{ED33F625-A6AC-4484-B24A-1F7E994AA70F}" type="slidenum">
              <a:rPr lang="en-IN" smtClean="0"/>
              <a:t>‹#›</a:t>
            </a:fld>
            <a:endParaRPr lang="en-IN"/>
          </a:p>
        </p:txBody>
      </p:sp>
    </p:spTree>
    <p:extLst>
      <p:ext uri="{BB962C8B-B14F-4D97-AF65-F5344CB8AC3E}">
        <p14:creationId xmlns:p14="http://schemas.microsoft.com/office/powerpoint/2010/main" val="2191284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7F288D-6C4F-4C21-9146-528A4B4EC90B}"/>
              </a:ext>
            </a:extLst>
          </p:cNvPr>
          <p:cNvSpPr>
            <a:spLocks noGrp="1"/>
          </p:cNvSpPr>
          <p:nvPr>
            <p:ph type="dt" sz="half" idx="10"/>
          </p:nvPr>
        </p:nvSpPr>
        <p:spPr/>
        <p:txBody>
          <a:bodyPr/>
          <a:lstStyle/>
          <a:p>
            <a:fld id="{CA2B4766-1CD2-403A-A031-F16A52F31816}" type="datetimeFigureOut">
              <a:rPr lang="en-IN" smtClean="0"/>
              <a:t>01-04-2022</a:t>
            </a:fld>
            <a:endParaRPr lang="en-IN"/>
          </a:p>
        </p:txBody>
      </p:sp>
      <p:sp>
        <p:nvSpPr>
          <p:cNvPr id="3" name="Footer Placeholder 2">
            <a:extLst>
              <a:ext uri="{FF2B5EF4-FFF2-40B4-BE49-F238E27FC236}">
                <a16:creationId xmlns:a16="http://schemas.microsoft.com/office/drawing/2014/main" id="{1FE94554-DF28-4F55-8C0D-12196059CD70}"/>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737FC6E6-2BCF-452E-8200-C28BED049F1A}"/>
              </a:ext>
            </a:extLst>
          </p:cNvPr>
          <p:cNvSpPr>
            <a:spLocks noGrp="1"/>
          </p:cNvSpPr>
          <p:nvPr>
            <p:ph type="sldNum" sz="quarter" idx="12"/>
          </p:nvPr>
        </p:nvSpPr>
        <p:spPr/>
        <p:txBody>
          <a:bodyPr/>
          <a:lstStyle/>
          <a:p>
            <a:fld id="{ED33F625-A6AC-4484-B24A-1F7E994AA70F}" type="slidenum">
              <a:rPr lang="en-IN" smtClean="0"/>
              <a:t>‹#›</a:t>
            </a:fld>
            <a:endParaRPr lang="en-IN"/>
          </a:p>
        </p:txBody>
      </p:sp>
    </p:spTree>
    <p:extLst>
      <p:ext uri="{BB962C8B-B14F-4D97-AF65-F5344CB8AC3E}">
        <p14:creationId xmlns:p14="http://schemas.microsoft.com/office/powerpoint/2010/main" val="3685529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ECA21-6084-4B76-8742-B954F1BFA9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B850F0E8-279E-4F1B-A0E1-E85354CECD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298F963E-4BDF-4DDC-BE41-79E36B594B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0252DF-3D78-491B-BF8D-A8D40430AE75}"/>
              </a:ext>
            </a:extLst>
          </p:cNvPr>
          <p:cNvSpPr>
            <a:spLocks noGrp="1"/>
          </p:cNvSpPr>
          <p:nvPr>
            <p:ph type="dt" sz="half" idx="10"/>
          </p:nvPr>
        </p:nvSpPr>
        <p:spPr/>
        <p:txBody>
          <a:bodyPr/>
          <a:lstStyle/>
          <a:p>
            <a:fld id="{CA2B4766-1CD2-403A-A031-F16A52F31816}" type="datetimeFigureOut">
              <a:rPr lang="en-IN" smtClean="0"/>
              <a:t>01-04-2022</a:t>
            </a:fld>
            <a:endParaRPr lang="en-IN"/>
          </a:p>
        </p:txBody>
      </p:sp>
      <p:sp>
        <p:nvSpPr>
          <p:cNvPr id="6" name="Footer Placeholder 5">
            <a:extLst>
              <a:ext uri="{FF2B5EF4-FFF2-40B4-BE49-F238E27FC236}">
                <a16:creationId xmlns:a16="http://schemas.microsoft.com/office/drawing/2014/main" id="{C22EE838-5E4A-4944-9F65-B0C249D8D62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BB15476-F122-4BAF-B1E0-CD179BEC62F1}"/>
              </a:ext>
            </a:extLst>
          </p:cNvPr>
          <p:cNvSpPr>
            <a:spLocks noGrp="1"/>
          </p:cNvSpPr>
          <p:nvPr>
            <p:ph type="sldNum" sz="quarter" idx="12"/>
          </p:nvPr>
        </p:nvSpPr>
        <p:spPr/>
        <p:txBody>
          <a:bodyPr/>
          <a:lstStyle/>
          <a:p>
            <a:fld id="{ED33F625-A6AC-4484-B24A-1F7E994AA70F}" type="slidenum">
              <a:rPr lang="en-IN" smtClean="0"/>
              <a:t>‹#›</a:t>
            </a:fld>
            <a:endParaRPr lang="en-IN"/>
          </a:p>
        </p:txBody>
      </p:sp>
    </p:spTree>
    <p:extLst>
      <p:ext uri="{BB962C8B-B14F-4D97-AF65-F5344CB8AC3E}">
        <p14:creationId xmlns:p14="http://schemas.microsoft.com/office/powerpoint/2010/main" val="3110412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2635F-B26F-4F67-87E8-7B324AF688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F568691-3A7B-4E57-8380-11EBE50E02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E4CD419D-DF49-4F7D-9EE7-D2CD75C533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980415-8924-446B-8917-2333A8C4A090}"/>
              </a:ext>
            </a:extLst>
          </p:cNvPr>
          <p:cNvSpPr>
            <a:spLocks noGrp="1"/>
          </p:cNvSpPr>
          <p:nvPr>
            <p:ph type="dt" sz="half" idx="10"/>
          </p:nvPr>
        </p:nvSpPr>
        <p:spPr/>
        <p:txBody>
          <a:bodyPr/>
          <a:lstStyle/>
          <a:p>
            <a:fld id="{CA2B4766-1CD2-403A-A031-F16A52F31816}" type="datetimeFigureOut">
              <a:rPr lang="en-IN" smtClean="0"/>
              <a:t>01-04-2022</a:t>
            </a:fld>
            <a:endParaRPr lang="en-IN"/>
          </a:p>
        </p:txBody>
      </p:sp>
      <p:sp>
        <p:nvSpPr>
          <p:cNvPr id="6" name="Footer Placeholder 5">
            <a:extLst>
              <a:ext uri="{FF2B5EF4-FFF2-40B4-BE49-F238E27FC236}">
                <a16:creationId xmlns:a16="http://schemas.microsoft.com/office/drawing/2014/main" id="{0CE6474C-499C-4CFA-94DD-A833B2C0E2F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7FBB6EB-5ED3-4F3A-8D9A-6A38F7BB261A}"/>
              </a:ext>
            </a:extLst>
          </p:cNvPr>
          <p:cNvSpPr>
            <a:spLocks noGrp="1"/>
          </p:cNvSpPr>
          <p:nvPr>
            <p:ph type="sldNum" sz="quarter" idx="12"/>
          </p:nvPr>
        </p:nvSpPr>
        <p:spPr/>
        <p:txBody>
          <a:bodyPr/>
          <a:lstStyle/>
          <a:p>
            <a:fld id="{ED33F625-A6AC-4484-B24A-1F7E994AA70F}" type="slidenum">
              <a:rPr lang="en-IN" smtClean="0"/>
              <a:t>‹#›</a:t>
            </a:fld>
            <a:endParaRPr lang="en-IN"/>
          </a:p>
        </p:txBody>
      </p:sp>
    </p:spTree>
    <p:extLst>
      <p:ext uri="{BB962C8B-B14F-4D97-AF65-F5344CB8AC3E}">
        <p14:creationId xmlns:p14="http://schemas.microsoft.com/office/powerpoint/2010/main" val="2113006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7578B6-A86E-4B34-B2A7-E030AE48BA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6DC6F08-6B3C-464E-B83C-4246E82DDA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A43EA79-D1FC-4499-8612-5BF7FE8C74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B4766-1CD2-403A-A031-F16A52F31816}" type="datetimeFigureOut">
              <a:rPr lang="en-IN" smtClean="0"/>
              <a:t>01-04-2022</a:t>
            </a:fld>
            <a:endParaRPr lang="en-IN"/>
          </a:p>
        </p:txBody>
      </p:sp>
      <p:sp>
        <p:nvSpPr>
          <p:cNvPr id="5" name="Footer Placeholder 4">
            <a:extLst>
              <a:ext uri="{FF2B5EF4-FFF2-40B4-BE49-F238E27FC236}">
                <a16:creationId xmlns:a16="http://schemas.microsoft.com/office/drawing/2014/main" id="{4F96F428-8E98-4960-B3FF-9C98014E55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57C42DC2-BCE8-41FD-90EC-592AF57385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33F625-A6AC-4484-B24A-1F7E994AA70F}" type="slidenum">
              <a:rPr lang="en-IN" smtClean="0"/>
              <a:t>‹#›</a:t>
            </a:fld>
            <a:endParaRPr lang="en-IN"/>
          </a:p>
        </p:txBody>
      </p:sp>
    </p:spTree>
    <p:extLst>
      <p:ext uri="{BB962C8B-B14F-4D97-AF65-F5344CB8AC3E}">
        <p14:creationId xmlns:p14="http://schemas.microsoft.com/office/powerpoint/2010/main" val="1581069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0C3C8B-8CF6-4B19-BBA1-82FB55D723AF}"/>
              </a:ext>
            </a:extLst>
          </p:cNvPr>
          <p:cNvPicPr>
            <a:picLocks noChangeAspect="1"/>
          </p:cNvPicPr>
          <p:nvPr/>
        </p:nvPicPr>
        <p:blipFill rotWithShape="1">
          <a:blip r:embed="rId2">
            <a:extLst>
              <a:ext uri="{28A0092B-C50C-407E-A947-70E740481C1C}">
                <a14:useLocalDpi xmlns:a14="http://schemas.microsoft.com/office/drawing/2010/main" val="0"/>
              </a:ext>
            </a:extLst>
          </a:blip>
          <a:srcRect l="18616" t="19346" r="23441" b="15889"/>
          <a:stretch/>
        </p:blipFill>
        <p:spPr bwMode="auto">
          <a:xfrm>
            <a:off x="2303362" y="733282"/>
            <a:ext cx="7422448" cy="5865315"/>
          </a:xfrm>
          <a:prstGeom prst="rect">
            <a:avLst/>
          </a:prstGeom>
          <a:noFill/>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9ABFD341-494C-4A4D-AE3D-E92EAA539926}"/>
              </a:ext>
            </a:extLst>
          </p:cNvPr>
          <p:cNvSpPr txBox="1"/>
          <p:nvPr/>
        </p:nvSpPr>
        <p:spPr>
          <a:xfrm>
            <a:off x="2967551" y="120505"/>
            <a:ext cx="6094070" cy="458074"/>
          </a:xfrm>
          <a:prstGeom prst="rect">
            <a:avLst/>
          </a:prstGeom>
          <a:noFill/>
        </p:spPr>
        <p:txBody>
          <a:bodyPr wrap="square">
            <a:spAutoFit/>
          </a:bodyPr>
          <a:lstStyle/>
          <a:p>
            <a:pPr marL="77470" indent="-6350" algn="just">
              <a:lnSpc>
                <a:spcPct val="150000"/>
              </a:lnSpc>
              <a:spcAft>
                <a:spcPts val="25"/>
              </a:spcAft>
            </a:pPr>
            <a:r>
              <a:rPr lang="en-IN" sz="1800" b="1" u="sng" dirty="0">
                <a:solidFill>
                  <a:srgbClr val="000000"/>
                </a:solidFill>
                <a:effectLst/>
                <a:latin typeface="Times New Roman" panose="02020603050405020304" pitchFamily="18" charset="0"/>
                <a:ea typeface="Times New Roman" panose="02020603050405020304" pitchFamily="18" charset="0"/>
              </a:rPr>
              <a:t>AUTOMATED LARGE FORMAT COVERSLIPPER</a:t>
            </a:r>
            <a:endParaRPr lang="en-IN" sz="18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55824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A54545-6471-4F70-A2E8-A79BDDE84C83}"/>
              </a:ext>
            </a:extLst>
          </p:cNvPr>
          <p:cNvPicPr>
            <a:picLocks noChangeAspect="1"/>
          </p:cNvPicPr>
          <p:nvPr/>
        </p:nvPicPr>
        <p:blipFill rotWithShape="1">
          <a:blip r:embed="rId2">
            <a:extLst>
              <a:ext uri="{28A0092B-C50C-407E-A947-70E740481C1C}">
                <a14:useLocalDpi xmlns:a14="http://schemas.microsoft.com/office/drawing/2010/main" val="0"/>
              </a:ext>
            </a:extLst>
          </a:blip>
          <a:srcRect l="16388" t="15171" r="13492" b="15592"/>
          <a:stretch/>
        </p:blipFill>
        <p:spPr>
          <a:xfrm>
            <a:off x="6655442" y="859420"/>
            <a:ext cx="4861369" cy="2569580"/>
          </a:xfrm>
          <a:prstGeom prst="rect">
            <a:avLst/>
          </a:prstGeom>
        </p:spPr>
      </p:pic>
      <p:sp>
        <p:nvSpPr>
          <p:cNvPr id="4" name="TextBox 3">
            <a:extLst>
              <a:ext uri="{FF2B5EF4-FFF2-40B4-BE49-F238E27FC236}">
                <a16:creationId xmlns:a16="http://schemas.microsoft.com/office/drawing/2014/main" id="{C44B81E1-F1B4-4BDD-8819-BF886BD92247}"/>
              </a:ext>
            </a:extLst>
          </p:cNvPr>
          <p:cNvSpPr txBox="1"/>
          <p:nvPr/>
        </p:nvSpPr>
        <p:spPr>
          <a:xfrm>
            <a:off x="388716" y="175529"/>
            <a:ext cx="6004366" cy="7152214"/>
          </a:xfrm>
          <a:prstGeom prst="rect">
            <a:avLst/>
          </a:prstGeom>
          <a:noFill/>
        </p:spPr>
        <p:txBody>
          <a:bodyPr wrap="square">
            <a:spAutoFit/>
          </a:bodyPr>
          <a:lstStyle/>
          <a:p>
            <a:pPr marL="77470" indent="-6350" algn="just">
              <a:lnSpc>
                <a:spcPct val="150000"/>
              </a:lnSpc>
              <a:spcAft>
                <a:spcPts val="25"/>
              </a:spcAft>
            </a:pPr>
            <a:r>
              <a:rPr lang="en-IN" sz="2000" b="1" u="sng" dirty="0">
                <a:solidFill>
                  <a:srgbClr val="000000"/>
                </a:solidFill>
                <a:effectLst/>
                <a:latin typeface="Times New Roman" panose="02020603050405020304" pitchFamily="18" charset="0"/>
                <a:ea typeface="Times New Roman" panose="02020603050405020304" pitchFamily="18" charset="0"/>
              </a:rPr>
              <a:t>MODULE DESCRIPTION</a:t>
            </a:r>
          </a:p>
          <a:p>
            <a:pPr marL="77470" indent="-6350" algn="just">
              <a:lnSpc>
                <a:spcPct val="150000"/>
              </a:lnSpc>
              <a:spcAft>
                <a:spcPts val="25"/>
              </a:spcAft>
            </a:pPr>
            <a:r>
              <a:rPr lang="en-IN" sz="1600" b="1" u="sng" dirty="0">
                <a:solidFill>
                  <a:srgbClr val="000000"/>
                </a:solidFill>
                <a:latin typeface="Times New Roman" panose="02020603050405020304" pitchFamily="18" charset="0"/>
                <a:ea typeface="Times New Roman" panose="02020603050405020304" pitchFamily="18" charset="0"/>
              </a:rPr>
              <a:t>SLIDE TRANSPORT ZONE: </a:t>
            </a:r>
          </a:p>
          <a:p>
            <a:pPr marL="77470" indent="-6350" algn="just">
              <a:lnSpc>
                <a:spcPct val="150000"/>
              </a:lnSpc>
              <a:spcAft>
                <a:spcPts val="25"/>
              </a:spcAft>
            </a:pPr>
            <a:r>
              <a:rPr lang="en-IN" sz="1800" dirty="0">
                <a:effectLst/>
                <a:latin typeface="Times New Roman" panose="02020603050405020304" pitchFamily="18" charset="0"/>
                <a:ea typeface="Times New Roman" panose="02020603050405020304" pitchFamily="18" charset="0"/>
              </a:rPr>
              <a:t>once the slide pick-up platform reaches this zone, mounting medium is dispensed through wedge shaped nozzle which performs a uniform mounting medium dispense from container. about the dispenser nozzle park zone, after dispensing, the dispenser nozzle is rest to home position</a:t>
            </a:r>
          </a:p>
          <a:p>
            <a:pPr marL="77470" indent="-6350" algn="just">
              <a:lnSpc>
                <a:spcPct val="150000"/>
              </a:lnSpc>
              <a:spcAft>
                <a:spcPts val="25"/>
              </a:spcAft>
            </a:pPr>
            <a:r>
              <a:rPr lang="en-US" b="1" u="sng" dirty="0">
                <a:latin typeface="Times New Roman" panose="02020603050405020304" pitchFamily="18" charset="0"/>
                <a:ea typeface="Times New Roman" panose="02020603050405020304" pitchFamily="18" charset="0"/>
              </a:rPr>
              <a:t>Challenges:</a:t>
            </a:r>
          </a:p>
          <a:p>
            <a:pPr marL="77470" indent="-6350" algn="just">
              <a:lnSpc>
                <a:spcPct val="150000"/>
              </a:lnSpc>
              <a:spcAft>
                <a:spcPts val="25"/>
              </a:spcAft>
            </a:pPr>
            <a:r>
              <a:rPr lang="en-US" sz="1600" dirty="0">
                <a:latin typeface="Times New Roman" panose="02020603050405020304" pitchFamily="18" charset="0"/>
                <a:ea typeface="Times New Roman" panose="02020603050405020304" pitchFamily="18" charset="0"/>
              </a:rPr>
              <a:t>The motion of slide transport should be smooth enough in high speed, as the slide has to travel to all 4 zone to perform a complete cycle.</a:t>
            </a:r>
          </a:p>
          <a:p>
            <a:pPr marL="77470" indent="-6350" algn="just">
              <a:lnSpc>
                <a:spcPct val="150000"/>
              </a:lnSpc>
              <a:spcAft>
                <a:spcPts val="25"/>
              </a:spcAft>
            </a:pPr>
            <a:r>
              <a:rPr lang="en-US" sz="1600" dirty="0">
                <a:latin typeface="Times New Roman" panose="02020603050405020304" pitchFamily="18" charset="0"/>
                <a:ea typeface="Times New Roman" panose="02020603050405020304" pitchFamily="18" charset="0"/>
              </a:rPr>
              <a:t>Also the glass slides which is picked up should not slip or displace from its co-ordinates due to high speed and braking conditions.</a:t>
            </a:r>
          </a:p>
          <a:p>
            <a:pPr marL="77470" indent="-6350" algn="just">
              <a:lnSpc>
                <a:spcPct val="150000"/>
              </a:lnSpc>
              <a:spcAft>
                <a:spcPts val="25"/>
              </a:spcAft>
            </a:pPr>
            <a:r>
              <a:rPr lang="en-US" sz="1600" dirty="0">
                <a:latin typeface="Times New Roman" panose="02020603050405020304" pitchFamily="18" charset="0"/>
                <a:ea typeface="Times New Roman" panose="02020603050405020304" pitchFamily="18" charset="0"/>
              </a:rPr>
              <a:t>  </a:t>
            </a:r>
            <a:r>
              <a:rPr lang="en-US" b="1" u="sng" dirty="0">
                <a:latin typeface="Times New Roman" panose="02020603050405020304" pitchFamily="18" charset="0"/>
                <a:ea typeface="Times New Roman" panose="02020603050405020304" pitchFamily="18" charset="0"/>
              </a:rPr>
              <a:t>Solution: </a:t>
            </a:r>
          </a:p>
          <a:p>
            <a:pPr marL="77470" indent="-6350" algn="just">
              <a:lnSpc>
                <a:spcPct val="150000"/>
              </a:lnSpc>
              <a:spcAft>
                <a:spcPts val="25"/>
              </a:spcAft>
            </a:pPr>
            <a:r>
              <a:rPr lang="en-US" sz="1600" dirty="0" err="1">
                <a:latin typeface="Times New Roman" panose="02020603050405020304" pitchFamily="18" charset="0"/>
                <a:ea typeface="Times New Roman" panose="02020603050405020304" pitchFamily="18" charset="0"/>
              </a:rPr>
              <a:t>Drylin</a:t>
            </a:r>
            <a:r>
              <a:rPr lang="en-US" sz="1600" dirty="0">
                <a:latin typeface="Times New Roman" panose="02020603050405020304" pitchFamily="18" charset="0"/>
                <a:ea typeface="Times New Roman" panose="02020603050405020304" pitchFamily="18" charset="0"/>
              </a:rPr>
              <a:t> drive axis with E-control system (ZLW 0630_600mm stroke) has been chosen for this function, which is controlled to drive at different speed without any deformation or displacement of slide co- ordinates</a:t>
            </a:r>
            <a:endParaRPr lang="en-IN" b="1" u="sng" dirty="0">
              <a:solidFill>
                <a:srgbClr val="000000"/>
              </a:solidFill>
              <a:latin typeface="Times New Roman" panose="02020603050405020304" pitchFamily="18" charset="0"/>
              <a:ea typeface="Times New Roman" panose="02020603050405020304" pitchFamily="18" charset="0"/>
            </a:endParaRPr>
          </a:p>
          <a:p>
            <a:pPr marL="77470" indent="-6350" algn="just">
              <a:lnSpc>
                <a:spcPct val="150000"/>
              </a:lnSpc>
              <a:spcAft>
                <a:spcPts val="25"/>
              </a:spcAft>
            </a:pPr>
            <a:endParaRPr lang="en-IN" sz="1800" b="1" u="sng"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01160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44B81E1-F1B4-4BDD-8819-BF886BD92247}"/>
              </a:ext>
            </a:extLst>
          </p:cNvPr>
          <p:cNvSpPr txBox="1"/>
          <p:nvPr/>
        </p:nvSpPr>
        <p:spPr>
          <a:xfrm>
            <a:off x="388715" y="175529"/>
            <a:ext cx="11197543" cy="2120068"/>
          </a:xfrm>
          <a:prstGeom prst="rect">
            <a:avLst/>
          </a:prstGeom>
          <a:noFill/>
        </p:spPr>
        <p:txBody>
          <a:bodyPr wrap="square">
            <a:spAutoFit/>
          </a:bodyPr>
          <a:lstStyle/>
          <a:p>
            <a:pPr marL="77470" indent="-6350" algn="just">
              <a:lnSpc>
                <a:spcPct val="150000"/>
              </a:lnSpc>
              <a:spcAft>
                <a:spcPts val="25"/>
              </a:spcAft>
            </a:pPr>
            <a:r>
              <a:rPr lang="en-IN" sz="2000" b="1" u="sng" dirty="0">
                <a:solidFill>
                  <a:srgbClr val="000000"/>
                </a:solidFill>
                <a:effectLst/>
                <a:latin typeface="Times New Roman" panose="02020603050405020304" pitchFamily="18" charset="0"/>
                <a:ea typeface="Times New Roman" panose="02020603050405020304" pitchFamily="18" charset="0"/>
              </a:rPr>
              <a:t>MODULE DESCRIPTION</a:t>
            </a:r>
          </a:p>
          <a:p>
            <a:pPr marL="77470" indent="-6350" algn="just">
              <a:lnSpc>
                <a:spcPct val="150000"/>
              </a:lnSpc>
              <a:spcAft>
                <a:spcPts val="25"/>
              </a:spcAft>
            </a:pPr>
            <a:r>
              <a:rPr lang="en-IN" sz="1600" b="1" u="sng" dirty="0">
                <a:solidFill>
                  <a:srgbClr val="000000"/>
                </a:solidFill>
                <a:latin typeface="Times New Roman" panose="02020603050405020304" pitchFamily="18" charset="0"/>
                <a:ea typeface="Times New Roman" panose="02020603050405020304" pitchFamily="18" charset="0"/>
              </a:rPr>
              <a:t>COVERLSIP PICK &amp; PLACE ( COVERSLIPPING ZONE): </a:t>
            </a:r>
          </a:p>
          <a:p>
            <a:pPr marL="77470" indent="-6350" algn="just">
              <a:lnSpc>
                <a:spcPct val="150000"/>
              </a:lnSpc>
              <a:spcAft>
                <a:spcPts val="25"/>
              </a:spcAft>
            </a:pPr>
            <a:r>
              <a:rPr lang="en-IN" sz="1800" dirty="0">
                <a:effectLst/>
                <a:latin typeface="Times New Roman" panose="02020603050405020304" pitchFamily="18" charset="0"/>
                <a:ea typeface="Times New Roman" panose="02020603050405020304" pitchFamily="18" charset="0"/>
              </a:rPr>
              <a:t>Here the coverslip ( 150 X 200 X 0.17mm thick) 170 microns glass sheet is to picked and transported to coverslipping zone and place the coverslip on top of slide glass ( 150 X 200 X 1.2mm </a:t>
            </a:r>
            <a:r>
              <a:rPr lang="en-IN" sz="1800" dirty="0" err="1">
                <a:effectLst/>
                <a:latin typeface="Times New Roman" panose="02020603050405020304" pitchFamily="18" charset="0"/>
                <a:ea typeface="Times New Roman" panose="02020603050405020304" pitchFamily="18" charset="0"/>
              </a:rPr>
              <a:t>thk</a:t>
            </a:r>
            <a:r>
              <a:rPr lang="en-IN" sz="1800" dirty="0">
                <a:effectLst/>
                <a:latin typeface="Times New Roman" panose="02020603050405020304" pitchFamily="18" charset="0"/>
                <a:ea typeface="Times New Roman" panose="02020603050405020304" pitchFamily="18" charset="0"/>
              </a:rPr>
              <a:t>) </a:t>
            </a:r>
          </a:p>
          <a:p>
            <a:pPr marL="77470" indent="-6350" algn="just">
              <a:lnSpc>
                <a:spcPct val="150000"/>
              </a:lnSpc>
              <a:spcAft>
                <a:spcPts val="25"/>
              </a:spcAft>
            </a:pPr>
            <a:endParaRPr lang="en-IN" sz="1800" b="1" u="sng" dirty="0">
              <a:solidFill>
                <a:srgbClr val="000000"/>
              </a:solidFill>
              <a:effectLst/>
              <a:latin typeface="Times New Roman" panose="02020603050405020304" pitchFamily="18" charset="0"/>
              <a:ea typeface="Times New Roman" panose="02020603050405020304" pitchFamily="18" charset="0"/>
            </a:endParaRPr>
          </a:p>
        </p:txBody>
      </p:sp>
      <p:pic>
        <p:nvPicPr>
          <p:cNvPr id="11" name="Picture 10" descr="cvr">
            <a:extLst>
              <a:ext uri="{FF2B5EF4-FFF2-40B4-BE49-F238E27FC236}">
                <a16:creationId xmlns:a16="http://schemas.microsoft.com/office/drawing/2014/main" id="{4BEEC001-D995-404F-A2E1-366C128531BF}"/>
              </a:ext>
            </a:extLst>
          </p:cNvPr>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9084524" y="2002420"/>
            <a:ext cx="2953147" cy="3067473"/>
          </a:xfrm>
          <a:prstGeom prst="rect">
            <a:avLst/>
          </a:prstGeom>
        </p:spPr>
      </p:pic>
      <p:sp>
        <p:nvSpPr>
          <p:cNvPr id="12" name="TextBox 11">
            <a:extLst>
              <a:ext uri="{FF2B5EF4-FFF2-40B4-BE49-F238E27FC236}">
                <a16:creationId xmlns:a16="http://schemas.microsoft.com/office/drawing/2014/main" id="{065D2F31-C4EA-46D2-8033-E30AC2E713DB}"/>
              </a:ext>
            </a:extLst>
          </p:cNvPr>
          <p:cNvSpPr txBox="1"/>
          <p:nvPr/>
        </p:nvSpPr>
        <p:spPr>
          <a:xfrm>
            <a:off x="388714" y="1844780"/>
            <a:ext cx="8695809" cy="4939814"/>
          </a:xfrm>
          <a:prstGeom prst="rect">
            <a:avLst/>
          </a:prstGeom>
          <a:noFill/>
        </p:spPr>
        <p:txBody>
          <a:bodyPr wrap="square">
            <a:spAutoFit/>
          </a:bodyPr>
          <a:lstStyle/>
          <a:p>
            <a:pPr marL="77470" indent="-6350" algn="just">
              <a:lnSpc>
                <a:spcPct val="150000"/>
              </a:lnSpc>
              <a:spcAft>
                <a:spcPts val="25"/>
              </a:spcAft>
            </a:pPr>
            <a:r>
              <a:rPr lang="en-US" b="1" u="sng" dirty="0">
                <a:latin typeface="Times New Roman" panose="02020603050405020304" pitchFamily="18" charset="0"/>
                <a:ea typeface="Times New Roman" panose="02020603050405020304" pitchFamily="18" charset="0"/>
              </a:rPr>
              <a:t>Challenges:</a:t>
            </a:r>
          </a:p>
          <a:p>
            <a:pPr marL="77470" indent="-6350" algn="just">
              <a:lnSpc>
                <a:spcPct val="150000"/>
              </a:lnSpc>
              <a:spcAft>
                <a:spcPts val="25"/>
              </a:spcAft>
            </a:pPr>
            <a:r>
              <a:rPr lang="en-IN" sz="1800" dirty="0">
                <a:effectLst/>
                <a:latin typeface="Times New Roman" panose="02020603050405020304" pitchFamily="18" charset="0"/>
                <a:ea typeface="Times New Roman" panose="02020603050405020304" pitchFamily="18" charset="0"/>
              </a:rPr>
              <a:t>According to inhouse study, A Rolling Motion Mechanism is to be implemented to facilitate and perform automation of the below mentioned procedure of cover slipping. </a:t>
            </a:r>
          </a:p>
          <a:p>
            <a:pPr marL="414020" indent="-342900" algn="just">
              <a:lnSpc>
                <a:spcPct val="150000"/>
              </a:lnSpc>
              <a:spcAft>
                <a:spcPts val="25"/>
              </a:spcAft>
              <a:buAutoNum type="arabicPeriod"/>
            </a:pPr>
            <a:r>
              <a:rPr lang="en-IN" sz="1800" dirty="0">
                <a:effectLst/>
                <a:latin typeface="Times New Roman" panose="02020603050405020304" pitchFamily="18" charset="0"/>
                <a:ea typeface="Times New Roman" panose="02020603050405020304" pitchFamily="18" charset="0"/>
              </a:rPr>
              <a:t>the coverslip(</a:t>
            </a:r>
            <a:r>
              <a:rPr lang="en-US" dirty="0">
                <a:latin typeface="Times New Roman" panose="02020603050405020304" pitchFamily="18" charset="0"/>
                <a:ea typeface="Times New Roman" panose="02020603050405020304" pitchFamily="18" charset="0"/>
              </a:rPr>
              <a:t>170 microns thin brittle glass sheet)</a:t>
            </a:r>
            <a:r>
              <a:rPr lang="en-IN" sz="1800" dirty="0">
                <a:effectLst/>
                <a:latin typeface="Times New Roman" panose="02020603050405020304" pitchFamily="18" charset="0"/>
                <a:ea typeface="Times New Roman" panose="02020603050405020304" pitchFamily="18" charset="0"/>
              </a:rPr>
              <a:t> is picked up gently from the cover slip magazine.</a:t>
            </a:r>
          </a:p>
          <a:p>
            <a:pPr marL="414020" indent="-342900" algn="just">
              <a:lnSpc>
                <a:spcPct val="150000"/>
              </a:lnSpc>
              <a:spcAft>
                <a:spcPts val="25"/>
              </a:spcAft>
              <a:buAutoNum type="arabicPeriod"/>
            </a:pPr>
            <a:r>
              <a:rPr lang="en-US" sz="1800" dirty="0">
                <a:effectLst/>
                <a:latin typeface="Times New Roman" panose="02020603050405020304" pitchFamily="18" charset="0"/>
                <a:ea typeface="Times New Roman" panose="02020603050405020304" pitchFamily="18" charset="0"/>
              </a:rPr>
              <a:t>Position cover-slip directly above the slide exactly matching the slide’s position.</a:t>
            </a:r>
          </a:p>
          <a:p>
            <a:pPr marL="414020" indent="-342900" algn="just">
              <a:lnSpc>
                <a:spcPct val="150000"/>
              </a:lnSpc>
              <a:spcAft>
                <a:spcPts val="25"/>
              </a:spcAft>
              <a:buAutoNum type="arabicPeriod"/>
            </a:pPr>
            <a:r>
              <a:rPr lang="en-US" sz="1800" dirty="0">
                <a:effectLst/>
                <a:latin typeface="Times New Roman" panose="02020603050405020304" pitchFamily="18" charset="0"/>
                <a:ea typeface="Times New Roman" panose="02020603050405020304" pitchFamily="18" charset="0"/>
              </a:rPr>
              <a:t>Bring the start end of cover-slip towards slide and place on slide</a:t>
            </a:r>
          </a:p>
          <a:p>
            <a:pPr marL="414020" indent="-342900" algn="just">
              <a:lnSpc>
                <a:spcPct val="150000"/>
              </a:lnSpc>
              <a:spcAft>
                <a:spcPts val="25"/>
              </a:spcAft>
              <a:buAutoNum type="arabicPeriod"/>
            </a:pPr>
            <a:r>
              <a:rPr lang="en-US" sz="1800" dirty="0">
                <a:effectLst/>
                <a:latin typeface="Times New Roman" panose="02020603050405020304" pitchFamily="18" charset="0"/>
                <a:ea typeface="Times New Roman" panose="02020603050405020304" pitchFamily="18" charset="0"/>
              </a:rPr>
              <a:t>Ensure the starting contact area between cover-slip and slide is less than empirically determined level to prevent air pockets.</a:t>
            </a:r>
          </a:p>
          <a:p>
            <a:pPr marL="414020" indent="-342900" algn="just">
              <a:lnSpc>
                <a:spcPct val="150000"/>
              </a:lnSpc>
              <a:spcAft>
                <a:spcPts val="25"/>
              </a:spcAft>
              <a:buAutoNum type="arabicPeriod"/>
            </a:pPr>
            <a:r>
              <a:rPr lang="en-US" sz="1800" dirty="0">
                <a:effectLst/>
                <a:latin typeface="Times New Roman" panose="02020603050405020304" pitchFamily="18" charset="0"/>
                <a:ea typeface="Times New Roman" panose="02020603050405020304" pitchFamily="18" charset="0"/>
              </a:rPr>
              <a:t>Roll on the cover-slipper mechanism towards end of slide in such a way that this action spreads the mounting medium all over the slide area till end of slide, uniformly.</a:t>
            </a:r>
            <a:endParaRPr lang="en-IN" sz="18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en-US" sz="1800" dirty="0">
                <a:effectLst/>
                <a:latin typeface="Times New Roman" panose="02020603050405020304" pitchFamily="18" charset="0"/>
                <a:ea typeface="Times New Roman" panose="02020603050405020304" pitchFamily="18" charset="0"/>
              </a:rPr>
              <a:t>Release the cover-slip.</a:t>
            </a:r>
            <a:endParaRPr lang="en-IN" sz="1800" dirty="0">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14872241-6D50-4638-8F6A-40824543954F}"/>
              </a:ext>
            </a:extLst>
          </p:cNvPr>
          <p:cNvSpPr txBox="1"/>
          <p:nvPr/>
        </p:nvSpPr>
        <p:spPr>
          <a:xfrm>
            <a:off x="9568197" y="5557911"/>
            <a:ext cx="1985800" cy="369332"/>
          </a:xfrm>
          <a:prstGeom prst="rect">
            <a:avLst/>
          </a:prstGeom>
          <a:noFill/>
        </p:spPr>
        <p:txBody>
          <a:bodyPr wrap="none" rtlCol="0">
            <a:spAutoFit/>
          </a:bodyPr>
          <a:lstStyle/>
          <a:p>
            <a:r>
              <a:rPr lang="en-IN" dirty="0"/>
              <a:t>Coverslipping steps</a:t>
            </a:r>
          </a:p>
        </p:txBody>
      </p:sp>
      <p:sp>
        <p:nvSpPr>
          <p:cNvPr id="15" name="TextBox 14">
            <a:extLst>
              <a:ext uri="{FF2B5EF4-FFF2-40B4-BE49-F238E27FC236}">
                <a16:creationId xmlns:a16="http://schemas.microsoft.com/office/drawing/2014/main" id="{E2612148-60FE-44CC-AD52-CB754AC0ED26}"/>
              </a:ext>
            </a:extLst>
          </p:cNvPr>
          <p:cNvSpPr txBox="1"/>
          <p:nvPr/>
        </p:nvSpPr>
        <p:spPr>
          <a:xfrm>
            <a:off x="9214824" y="3913863"/>
            <a:ext cx="323289" cy="369332"/>
          </a:xfrm>
          <a:prstGeom prst="rect">
            <a:avLst/>
          </a:prstGeom>
          <a:noFill/>
        </p:spPr>
        <p:txBody>
          <a:bodyPr wrap="square" rtlCol="0">
            <a:spAutoFit/>
          </a:bodyPr>
          <a:lstStyle/>
          <a:p>
            <a:r>
              <a:rPr lang="en-IN" dirty="0"/>
              <a:t>3</a:t>
            </a:r>
          </a:p>
        </p:txBody>
      </p:sp>
      <p:sp>
        <p:nvSpPr>
          <p:cNvPr id="16" name="TextBox 15">
            <a:extLst>
              <a:ext uri="{FF2B5EF4-FFF2-40B4-BE49-F238E27FC236}">
                <a16:creationId xmlns:a16="http://schemas.microsoft.com/office/drawing/2014/main" id="{51488309-3B7E-4933-9900-B8CA781923DE}"/>
              </a:ext>
            </a:extLst>
          </p:cNvPr>
          <p:cNvSpPr txBox="1"/>
          <p:nvPr/>
        </p:nvSpPr>
        <p:spPr>
          <a:xfrm>
            <a:off x="9236427" y="3166824"/>
            <a:ext cx="301686" cy="369332"/>
          </a:xfrm>
          <a:prstGeom prst="rect">
            <a:avLst/>
          </a:prstGeom>
          <a:noFill/>
        </p:spPr>
        <p:txBody>
          <a:bodyPr wrap="none" rtlCol="0">
            <a:spAutoFit/>
          </a:bodyPr>
          <a:lstStyle/>
          <a:p>
            <a:r>
              <a:rPr lang="en-IN" dirty="0"/>
              <a:t>2</a:t>
            </a:r>
          </a:p>
        </p:txBody>
      </p:sp>
      <p:sp>
        <p:nvSpPr>
          <p:cNvPr id="17" name="TextBox 16">
            <a:extLst>
              <a:ext uri="{FF2B5EF4-FFF2-40B4-BE49-F238E27FC236}">
                <a16:creationId xmlns:a16="http://schemas.microsoft.com/office/drawing/2014/main" id="{3AF092F9-FBD0-4BEF-B233-3A171B82EFBF}"/>
              </a:ext>
            </a:extLst>
          </p:cNvPr>
          <p:cNvSpPr txBox="1"/>
          <p:nvPr/>
        </p:nvSpPr>
        <p:spPr>
          <a:xfrm>
            <a:off x="9225626" y="2390140"/>
            <a:ext cx="323289" cy="369332"/>
          </a:xfrm>
          <a:prstGeom prst="rect">
            <a:avLst/>
          </a:prstGeom>
          <a:noFill/>
        </p:spPr>
        <p:txBody>
          <a:bodyPr wrap="square" rtlCol="0">
            <a:spAutoFit/>
          </a:bodyPr>
          <a:lstStyle/>
          <a:p>
            <a:r>
              <a:rPr lang="en-IN" dirty="0"/>
              <a:t>1</a:t>
            </a:r>
          </a:p>
        </p:txBody>
      </p:sp>
      <p:sp>
        <p:nvSpPr>
          <p:cNvPr id="18" name="TextBox 17">
            <a:extLst>
              <a:ext uri="{FF2B5EF4-FFF2-40B4-BE49-F238E27FC236}">
                <a16:creationId xmlns:a16="http://schemas.microsoft.com/office/drawing/2014/main" id="{CE025D2D-EE3F-43D1-93C5-A1C4DB77DB21}"/>
              </a:ext>
            </a:extLst>
          </p:cNvPr>
          <p:cNvSpPr txBox="1"/>
          <p:nvPr/>
        </p:nvSpPr>
        <p:spPr>
          <a:xfrm>
            <a:off x="9214823" y="4719571"/>
            <a:ext cx="323289" cy="369332"/>
          </a:xfrm>
          <a:prstGeom prst="rect">
            <a:avLst/>
          </a:prstGeom>
          <a:noFill/>
        </p:spPr>
        <p:txBody>
          <a:bodyPr wrap="square" rtlCol="0">
            <a:spAutoFit/>
          </a:bodyPr>
          <a:lstStyle/>
          <a:p>
            <a:r>
              <a:rPr lang="en-IN" dirty="0"/>
              <a:t>4</a:t>
            </a:r>
          </a:p>
        </p:txBody>
      </p:sp>
    </p:spTree>
    <p:extLst>
      <p:ext uri="{BB962C8B-B14F-4D97-AF65-F5344CB8AC3E}">
        <p14:creationId xmlns:p14="http://schemas.microsoft.com/office/powerpoint/2010/main" val="3911122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ADD4447-B162-4CC3-8AF8-B030A69AA96F}"/>
              </a:ext>
            </a:extLst>
          </p:cNvPr>
          <p:cNvSpPr txBox="1"/>
          <p:nvPr/>
        </p:nvSpPr>
        <p:spPr>
          <a:xfrm>
            <a:off x="546903" y="302967"/>
            <a:ext cx="10587941" cy="4197559"/>
          </a:xfrm>
          <a:prstGeom prst="rect">
            <a:avLst/>
          </a:prstGeom>
          <a:noFill/>
        </p:spPr>
        <p:txBody>
          <a:bodyPr wrap="square">
            <a:spAutoFit/>
          </a:bodyPr>
          <a:lstStyle/>
          <a:p>
            <a:pPr marL="77470" indent="-6350" algn="just">
              <a:lnSpc>
                <a:spcPct val="150000"/>
              </a:lnSpc>
              <a:spcAft>
                <a:spcPts val="25"/>
              </a:spcAft>
            </a:pPr>
            <a:r>
              <a:rPr lang="en-US" b="1" dirty="0">
                <a:latin typeface="Times New Roman" panose="02020603050405020304" pitchFamily="18" charset="0"/>
                <a:ea typeface="Times New Roman" panose="02020603050405020304" pitchFamily="18" charset="0"/>
              </a:rPr>
              <a:t>Solution: </a:t>
            </a:r>
          </a:p>
          <a:p>
            <a:pPr marL="77470" indent="-6350" algn="just">
              <a:lnSpc>
                <a:spcPct val="150000"/>
              </a:lnSpc>
              <a:spcAft>
                <a:spcPts val="25"/>
              </a:spcAft>
            </a:pPr>
            <a:r>
              <a:rPr lang="en-IN" sz="1800" dirty="0">
                <a:effectLst/>
                <a:latin typeface="Times New Roman" panose="02020603050405020304" pitchFamily="18" charset="0"/>
                <a:ea typeface="Times New Roman" panose="02020603050405020304" pitchFamily="18" charset="0"/>
              </a:rPr>
              <a:t>The rolling motion mechanism deploys a three-axis motion mechanism with the functions, namely,</a:t>
            </a:r>
          </a:p>
          <a:p>
            <a:pPr marL="77470" indent="-6350" algn="just">
              <a:lnSpc>
                <a:spcPct val="150000"/>
              </a:lnSpc>
              <a:spcAft>
                <a:spcPts val="25"/>
              </a:spcAft>
            </a:pPr>
            <a:r>
              <a:rPr lang="en-IN" sz="1800" dirty="0">
                <a:effectLst/>
                <a:latin typeface="Times New Roman" panose="02020603050405020304" pitchFamily="18" charset="0"/>
                <a:ea typeface="Times New Roman" panose="02020603050405020304" pitchFamily="18" charset="0"/>
              </a:rPr>
              <a:t>1. Transportation of cover slip – X-axis Motion</a:t>
            </a:r>
          </a:p>
          <a:p>
            <a:pPr marL="77470" indent="-6350" algn="just">
              <a:lnSpc>
                <a:spcPct val="150000"/>
              </a:lnSpc>
              <a:spcAft>
                <a:spcPts val="25"/>
              </a:spcAft>
            </a:pPr>
            <a:r>
              <a:rPr lang="en-IN" sz="1800" dirty="0">
                <a:effectLst/>
                <a:latin typeface="Times New Roman" panose="02020603050405020304" pitchFamily="18" charset="0"/>
                <a:ea typeface="Times New Roman" panose="02020603050405020304" pitchFamily="18" charset="0"/>
              </a:rPr>
              <a:t>2. Picking and Placement – Y- axis motion</a:t>
            </a:r>
          </a:p>
          <a:p>
            <a:pPr marL="77470" indent="-6350" algn="just">
              <a:lnSpc>
                <a:spcPct val="150000"/>
              </a:lnSpc>
              <a:spcAft>
                <a:spcPts val="25"/>
              </a:spcAft>
            </a:pPr>
            <a:r>
              <a:rPr lang="en-IN" sz="1800" dirty="0">
                <a:effectLst/>
                <a:latin typeface="Times New Roman" panose="02020603050405020304" pitchFamily="18" charset="0"/>
                <a:ea typeface="Times New Roman" panose="02020603050405020304" pitchFamily="18" charset="0"/>
              </a:rPr>
              <a:t>3. Rolling motion mechanism to facilitate </a:t>
            </a:r>
          </a:p>
          <a:p>
            <a:pPr marL="77470" indent="-6350" algn="just">
              <a:lnSpc>
                <a:spcPct val="150000"/>
              </a:lnSpc>
              <a:spcAft>
                <a:spcPts val="25"/>
              </a:spcAft>
            </a:pPr>
            <a:r>
              <a:rPr lang="en-IN" sz="1800" dirty="0">
                <a:effectLst/>
                <a:latin typeface="Times New Roman" panose="02020603050405020304" pitchFamily="18" charset="0"/>
                <a:ea typeface="Times New Roman" panose="02020603050405020304" pitchFamily="18" charset="0"/>
              </a:rPr>
              <a:t>     Cover slipping – Z-axis motion. </a:t>
            </a:r>
          </a:p>
          <a:p>
            <a:pPr marL="77470" indent="-6350" algn="just">
              <a:lnSpc>
                <a:spcPct val="150000"/>
              </a:lnSpc>
              <a:spcAft>
                <a:spcPts val="25"/>
              </a:spcAft>
            </a:pPr>
            <a:endParaRPr lang="en-IN" dirty="0">
              <a:latin typeface="Times New Roman" panose="02020603050405020304" pitchFamily="18" charset="0"/>
              <a:ea typeface="Times New Roman" panose="02020603050405020304" pitchFamily="18" charset="0"/>
            </a:endParaRPr>
          </a:p>
          <a:p>
            <a:pPr marL="77470" indent="-6350" algn="just">
              <a:lnSpc>
                <a:spcPct val="150000"/>
              </a:lnSpc>
              <a:spcAft>
                <a:spcPts val="25"/>
              </a:spcAft>
            </a:pPr>
            <a:r>
              <a:rPr lang="en-IN" sz="1800" dirty="0">
                <a:effectLst/>
                <a:latin typeface="Times New Roman" panose="02020603050405020304" pitchFamily="18" charset="0"/>
                <a:ea typeface="Times New Roman" panose="02020603050405020304" pitchFamily="18" charset="0"/>
              </a:rPr>
              <a:t>X axis - </a:t>
            </a:r>
            <a:r>
              <a:rPr lang="en-US" sz="1800" dirty="0" err="1">
                <a:latin typeface="Times New Roman" panose="02020603050405020304" pitchFamily="18" charset="0"/>
                <a:ea typeface="Times New Roman" panose="02020603050405020304" pitchFamily="18" charset="0"/>
              </a:rPr>
              <a:t>Drylin</a:t>
            </a:r>
            <a:r>
              <a:rPr lang="en-US" sz="1800" dirty="0">
                <a:latin typeface="Times New Roman" panose="02020603050405020304" pitchFamily="18" charset="0"/>
                <a:ea typeface="Times New Roman" panose="02020603050405020304" pitchFamily="18" charset="0"/>
              </a:rPr>
              <a:t> drive axis with E-control system (ZLW 1040_600mm stroke) </a:t>
            </a:r>
          </a:p>
          <a:p>
            <a:pPr marL="77470" indent="-6350" algn="just">
              <a:lnSpc>
                <a:spcPct val="150000"/>
              </a:lnSpc>
              <a:spcAft>
                <a:spcPts val="25"/>
              </a:spcAft>
            </a:pPr>
            <a:r>
              <a:rPr lang="en-US" dirty="0">
                <a:latin typeface="Times New Roman" panose="02020603050405020304" pitchFamily="18" charset="0"/>
                <a:ea typeface="Times New Roman" panose="02020603050405020304" pitchFamily="18" charset="0"/>
              </a:rPr>
              <a:t>Y axis - </a:t>
            </a:r>
            <a:r>
              <a:rPr lang="en-US" sz="1800" dirty="0" err="1">
                <a:latin typeface="Times New Roman" panose="02020603050405020304" pitchFamily="18" charset="0"/>
                <a:ea typeface="Times New Roman" panose="02020603050405020304" pitchFamily="18" charset="0"/>
              </a:rPr>
              <a:t>Drylin</a:t>
            </a:r>
            <a:r>
              <a:rPr lang="en-US" sz="1800" dirty="0">
                <a:latin typeface="Times New Roman" panose="02020603050405020304" pitchFamily="18" charset="0"/>
                <a:ea typeface="Times New Roman" panose="02020603050405020304" pitchFamily="18" charset="0"/>
              </a:rPr>
              <a:t> drive axis with E-control system (SLW 1040_150mm stroke) </a:t>
            </a:r>
          </a:p>
          <a:p>
            <a:pPr marL="77470" indent="-6350" algn="just">
              <a:lnSpc>
                <a:spcPct val="150000"/>
              </a:lnSpc>
              <a:spcAft>
                <a:spcPts val="25"/>
              </a:spcAft>
            </a:pPr>
            <a:r>
              <a:rPr lang="en-US" dirty="0">
                <a:latin typeface="Times New Roman" panose="02020603050405020304" pitchFamily="18" charset="0"/>
                <a:ea typeface="Times New Roman" panose="02020603050405020304" pitchFamily="18" charset="0"/>
              </a:rPr>
              <a:t>Z axis – a custom design( curved rack and pinion mechanism) is developed</a:t>
            </a:r>
            <a:endParaRPr lang="en-US" sz="1800" dirty="0">
              <a:latin typeface="Times New Roman" panose="02020603050405020304" pitchFamily="18" charset="0"/>
              <a:ea typeface="Times New Roman" panose="02020603050405020304" pitchFamily="18" charset="0"/>
            </a:endParaRPr>
          </a:p>
        </p:txBody>
      </p:sp>
      <p:grpSp>
        <p:nvGrpSpPr>
          <p:cNvPr id="6" name="Group 5">
            <a:extLst>
              <a:ext uri="{FF2B5EF4-FFF2-40B4-BE49-F238E27FC236}">
                <a16:creationId xmlns:a16="http://schemas.microsoft.com/office/drawing/2014/main" id="{D0F31270-B0C4-4B07-8F4C-8987465EDB07}"/>
              </a:ext>
            </a:extLst>
          </p:cNvPr>
          <p:cNvGrpSpPr/>
          <p:nvPr/>
        </p:nvGrpSpPr>
        <p:grpSpPr>
          <a:xfrm>
            <a:off x="6079372" y="1173649"/>
            <a:ext cx="5880675" cy="2078837"/>
            <a:chOff x="15031505" y="4516418"/>
            <a:chExt cx="11348481" cy="4551684"/>
          </a:xfrm>
        </p:grpSpPr>
        <p:pic>
          <p:nvPicPr>
            <p:cNvPr id="7" name="Picture 6">
              <a:extLst>
                <a:ext uri="{FF2B5EF4-FFF2-40B4-BE49-F238E27FC236}">
                  <a16:creationId xmlns:a16="http://schemas.microsoft.com/office/drawing/2014/main" id="{5BCAD8DB-4739-4A7C-8847-D355D04BB2D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0404779" y="4516418"/>
              <a:ext cx="5975207" cy="4551684"/>
            </a:xfrm>
            <a:prstGeom prst="rect">
              <a:avLst/>
            </a:prstGeom>
          </p:spPr>
        </p:pic>
        <p:pic>
          <p:nvPicPr>
            <p:cNvPr id="8" name="Picture 7">
              <a:extLst>
                <a:ext uri="{FF2B5EF4-FFF2-40B4-BE49-F238E27FC236}">
                  <a16:creationId xmlns:a16="http://schemas.microsoft.com/office/drawing/2014/main" id="{416986D5-A231-4DD7-8B16-934F00E2F7B3}"/>
                </a:ext>
              </a:extLst>
            </p:cNvPr>
            <p:cNvPicPr>
              <a:picLocks noChangeAspect="1"/>
            </p:cNvPicPr>
            <p:nvPr/>
          </p:nvPicPr>
          <p:blipFill>
            <a:blip r:embed="rId3"/>
            <a:stretch>
              <a:fillRect/>
            </a:stretch>
          </p:blipFill>
          <p:spPr>
            <a:xfrm>
              <a:off x="15031505" y="4632675"/>
              <a:ext cx="4821989" cy="4006148"/>
            </a:xfrm>
            <a:prstGeom prst="rect">
              <a:avLst/>
            </a:prstGeom>
          </p:spPr>
        </p:pic>
      </p:grpSp>
      <p:pic>
        <p:nvPicPr>
          <p:cNvPr id="9" name="Picture 8">
            <a:extLst>
              <a:ext uri="{FF2B5EF4-FFF2-40B4-BE49-F238E27FC236}">
                <a16:creationId xmlns:a16="http://schemas.microsoft.com/office/drawing/2014/main" id="{2653E703-6EB2-4CC6-8DE1-1410C047F741}"/>
              </a:ext>
            </a:extLst>
          </p:cNvPr>
          <p:cNvPicPr>
            <a:picLocks noChangeAspect="1"/>
          </p:cNvPicPr>
          <p:nvPr/>
        </p:nvPicPr>
        <p:blipFill>
          <a:blip r:embed="rId4"/>
          <a:stretch>
            <a:fillRect/>
          </a:stretch>
        </p:blipFill>
        <p:spPr>
          <a:xfrm>
            <a:off x="7910541" y="3428999"/>
            <a:ext cx="4281457" cy="3096881"/>
          </a:xfrm>
          <a:prstGeom prst="rect">
            <a:avLst/>
          </a:prstGeom>
        </p:spPr>
      </p:pic>
      <p:sp>
        <p:nvSpPr>
          <p:cNvPr id="11" name="TextBox 10">
            <a:extLst>
              <a:ext uri="{FF2B5EF4-FFF2-40B4-BE49-F238E27FC236}">
                <a16:creationId xmlns:a16="http://schemas.microsoft.com/office/drawing/2014/main" id="{756A7D67-7239-482D-A88B-9CB7F0997545}"/>
              </a:ext>
            </a:extLst>
          </p:cNvPr>
          <p:cNvSpPr txBox="1"/>
          <p:nvPr/>
        </p:nvSpPr>
        <p:spPr>
          <a:xfrm>
            <a:off x="546903" y="4434965"/>
            <a:ext cx="6094070" cy="2120068"/>
          </a:xfrm>
          <a:prstGeom prst="rect">
            <a:avLst/>
          </a:prstGeom>
          <a:noFill/>
        </p:spPr>
        <p:txBody>
          <a:bodyPr wrap="square">
            <a:spAutoFit/>
          </a:bodyPr>
          <a:lstStyle/>
          <a:p>
            <a:pPr marL="77470" indent="-6350" algn="just">
              <a:lnSpc>
                <a:spcPct val="150000"/>
              </a:lnSpc>
              <a:spcAft>
                <a:spcPts val="25"/>
              </a:spcAft>
            </a:pPr>
            <a:r>
              <a:rPr lang="en-IN" sz="1800" dirty="0">
                <a:effectLst/>
                <a:latin typeface="Times New Roman" panose="02020603050405020304" pitchFamily="18" charset="0"/>
                <a:ea typeface="Times New Roman" panose="02020603050405020304" pitchFamily="18" charset="0"/>
              </a:rPr>
              <a:t>Based on software analysis of the motion pattern required for the above cover slipping technique, the locus of motion was deduced, and an algorithm is used for the same. This algorithm controls and defines the movements of each individual axis and synchronized operation of all the axes.</a:t>
            </a:r>
            <a:endParaRPr lang="en-US" b="1" u="sng" dirty="0">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1D9C15B2-5FFF-4C5B-AED6-941E8FB1A913}"/>
              </a:ext>
            </a:extLst>
          </p:cNvPr>
          <p:cNvSpPr txBox="1"/>
          <p:nvPr/>
        </p:nvSpPr>
        <p:spPr>
          <a:xfrm>
            <a:off x="9206906" y="6341214"/>
            <a:ext cx="1407116" cy="369332"/>
          </a:xfrm>
          <a:prstGeom prst="rect">
            <a:avLst/>
          </a:prstGeom>
          <a:noFill/>
        </p:spPr>
        <p:txBody>
          <a:bodyPr wrap="none" rtlCol="0">
            <a:spAutoFit/>
          </a:bodyPr>
          <a:lstStyle/>
          <a:p>
            <a:r>
              <a:rPr lang="en-IN" dirty="0"/>
              <a:t>3 axis system</a:t>
            </a:r>
          </a:p>
        </p:txBody>
      </p:sp>
      <p:sp>
        <p:nvSpPr>
          <p:cNvPr id="13" name="TextBox 12">
            <a:extLst>
              <a:ext uri="{FF2B5EF4-FFF2-40B4-BE49-F238E27FC236}">
                <a16:creationId xmlns:a16="http://schemas.microsoft.com/office/drawing/2014/main" id="{23B5B438-ED76-4EC9-AF0E-AD08B7CDB022}"/>
              </a:ext>
            </a:extLst>
          </p:cNvPr>
          <p:cNvSpPr txBox="1"/>
          <p:nvPr/>
        </p:nvSpPr>
        <p:spPr>
          <a:xfrm>
            <a:off x="8807726" y="3895831"/>
            <a:ext cx="1102738" cy="369332"/>
          </a:xfrm>
          <a:prstGeom prst="rect">
            <a:avLst/>
          </a:prstGeom>
          <a:noFill/>
        </p:spPr>
        <p:txBody>
          <a:bodyPr wrap="none" rtlCol="0">
            <a:spAutoFit/>
          </a:bodyPr>
          <a:lstStyle/>
          <a:p>
            <a:r>
              <a:rPr lang="en-IN" dirty="0"/>
              <a:t>ZLW 1040</a:t>
            </a:r>
          </a:p>
        </p:txBody>
      </p:sp>
      <p:sp>
        <p:nvSpPr>
          <p:cNvPr id="14" name="TextBox 13">
            <a:extLst>
              <a:ext uri="{FF2B5EF4-FFF2-40B4-BE49-F238E27FC236}">
                <a16:creationId xmlns:a16="http://schemas.microsoft.com/office/drawing/2014/main" id="{4CC05087-D8DD-4D4E-8271-64612C5E9F27}"/>
              </a:ext>
            </a:extLst>
          </p:cNvPr>
          <p:cNvSpPr txBox="1"/>
          <p:nvPr/>
        </p:nvSpPr>
        <p:spPr>
          <a:xfrm>
            <a:off x="10930598" y="3607198"/>
            <a:ext cx="1101135" cy="369332"/>
          </a:xfrm>
          <a:prstGeom prst="rect">
            <a:avLst/>
          </a:prstGeom>
          <a:noFill/>
        </p:spPr>
        <p:txBody>
          <a:bodyPr wrap="none" rtlCol="0">
            <a:spAutoFit/>
          </a:bodyPr>
          <a:lstStyle/>
          <a:p>
            <a:r>
              <a:rPr lang="en-IN" dirty="0"/>
              <a:t>SLW 1040</a:t>
            </a:r>
          </a:p>
        </p:txBody>
      </p:sp>
    </p:spTree>
    <p:extLst>
      <p:ext uri="{BB962C8B-B14F-4D97-AF65-F5344CB8AC3E}">
        <p14:creationId xmlns:p14="http://schemas.microsoft.com/office/powerpoint/2010/main" val="2722199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5E0304-A433-4129-ACE1-889927B2BDF1}"/>
              </a:ext>
            </a:extLst>
          </p:cNvPr>
          <p:cNvPicPr>
            <a:picLocks noChangeAspect="1"/>
          </p:cNvPicPr>
          <p:nvPr/>
        </p:nvPicPr>
        <p:blipFill>
          <a:blip r:embed="rId2"/>
          <a:stretch>
            <a:fillRect/>
          </a:stretch>
        </p:blipFill>
        <p:spPr>
          <a:xfrm>
            <a:off x="6794339" y="580643"/>
            <a:ext cx="4827607" cy="3028999"/>
          </a:xfrm>
          <a:prstGeom prst="rect">
            <a:avLst/>
          </a:prstGeom>
        </p:spPr>
      </p:pic>
      <p:sp>
        <p:nvSpPr>
          <p:cNvPr id="4" name="TextBox 3">
            <a:extLst>
              <a:ext uri="{FF2B5EF4-FFF2-40B4-BE49-F238E27FC236}">
                <a16:creationId xmlns:a16="http://schemas.microsoft.com/office/drawing/2014/main" id="{428FA8D4-FE5A-4DA8-9F47-57DA36C65104}"/>
              </a:ext>
            </a:extLst>
          </p:cNvPr>
          <p:cNvSpPr txBox="1"/>
          <p:nvPr/>
        </p:nvSpPr>
        <p:spPr>
          <a:xfrm>
            <a:off x="789973" y="360724"/>
            <a:ext cx="6004366" cy="6413551"/>
          </a:xfrm>
          <a:prstGeom prst="rect">
            <a:avLst/>
          </a:prstGeom>
          <a:noFill/>
        </p:spPr>
        <p:txBody>
          <a:bodyPr wrap="square">
            <a:spAutoFit/>
          </a:bodyPr>
          <a:lstStyle/>
          <a:p>
            <a:pPr marL="77470" indent="-6350" algn="just">
              <a:lnSpc>
                <a:spcPct val="150000"/>
              </a:lnSpc>
              <a:spcAft>
                <a:spcPts val="25"/>
              </a:spcAft>
            </a:pPr>
            <a:r>
              <a:rPr lang="en-IN" sz="2000" b="1" u="sng" dirty="0">
                <a:solidFill>
                  <a:srgbClr val="000000"/>
                </a:solidFill>
                <a:effectLst/>
                <a:latin typeface="Times New Roman" panose="02020603050405020304" pitchFamily="18" charset="0"/>
                <a:ea typeface="Times New Roman" panose="02020603050405020304" pitchFamily="18" charset="0"/>
              </a:rPr>
              <a:t>MODULE DESCRIPTION</a:t>
            </a:r>
          </a:p>
          <a:p>
            <a:pPr marL="77470" indent="-6350" algn="just">
              <a:lnSpc>
                <a:spcPct val="150000"/>
              </a:lnSpc>
              <a:spcAft>
                <a:spcPts val="25"/>
              </a:spcAft>
            </a:pPr>
            <a:r>
              <a:rPr lang="en-IN" sz="1600" b="1" u="sng" dirty="0">
                <a:solidFill>
                  <a:srgbClr val="000000"/>
                </a:solidFill>
                <a:latin typeface="Times New Roman" panose="02020603050405020304" pitchFamily="18" charset="0"/>
                <a:ea typeface="Times New Roman" panose="02020603050405020304" pitchFamily="18" charset="0"/>
              </a:rPr>
              <a:t>OUTPUT ZONE: </a:t>
            </a:r>
          </a:p>
          <a:p>
            <a:pPr marL="77470" indent="-6350" algn="just">
              <a:lnSpc>
                <a:spcPct val="150000"/>
              </a:lnSpc>
              <a:spcAft>
                <a:spcPts val="25"/>
              </a:spcAft>
            </a:pPr>
            <a:r>
              <a:rPr lang="en-IN" sz="1800" dirty="0">
                <a:effectLst/>
                <a:latin typeface="Times New Roman" panose="02020603050405020304" pitchFamily="18" charset="0"/>
                <a:ea typeface="Times New Roman" panose="02020603050405020304" pitchFamily="18" charset="0"/>
              </a:rPr>
              <a:t>once the slide pick-up platform reaches this zone, mounting medium is dispensed through wedge shaped nozzle which performs a uniform mounting medium dispense from container. about the dispenser nozzle park zone, after dispensing, the dispenser nozzle is rest to home position</a:t>
            </a:r>
          </a:p>
          <a:p>
            <a:pPr marL="77470" indent="-6350" algn="just">
              <a:lnSpc>
                <a:spcPct val="150000"/>
              </a:lnSpc>
              <a:spcAft>
                <a:spcPts val="25"/>
              </a:spcAft>
            </a:pPr>
            <a:r>
              <a:rPr lang="en-US" b="1" u="sng" dirty="0">
                <a:latin typeface="Times New Roman" panose="02020603050405020304" pitchFamily="18" charset="0"/>
                <a:ea typeface="Times New Roman" panose="02020603050405020304" pitchFamily="18" charset="0"/>
              </a:rPr>
              <a:t>Challenges:</a:t>
            </a:r>
          </a:p>
          <a:p>
            <a:pPr marL="77470" indent="-6350" algn="just">
              <a:lnSpc>
                <a:spcPct val="150000"/>
              </a:lnSpc>
              <a:spcAft>
                <a:spcPts val="25"/>
              </a:spcAft>
            </a:pPr>
            <a:r>
              <a:rPr lang="en-US" sz="1600" dirty="0">
                <a:latin typeface="Times New Roman" panose="02020603050405020304" pitchFamily="18" charset="0"/>
                <a:ea typeface="Times New Roman" panose="02020603050405020304" pitchFamily="18" charset="0"/>
              </a:rPr>
              <a:t>The horizontal motion of dispense nozzle should be achieved with 2 different speed like too fast( to move from home to end of slide) as well too slow while dispensing ( cover 140mm in 10 secs) . </a:t>
            </a:r>
          </a:p>
          <a:p>
            <a:pPr marL="77470" indent="-6350" algn="just">
              <a:lnSpc>
                <a:spcPct val="150000"/>
              </a:lnSpc>
              <a:spcAft>
                <a:spcPts val="25"/>
              </a:spcAft>
            </a:pPr>
            <a:r>
              <a:rPr lang="en-US" sz="1600" dirty="0">
                <a:latin typeface="Times New Roman" panose="02020603050405020304" pitchFamily="18" charset="0"/>
                <a:ea typeface="Times New Roman" panose="02020603050405020304" pitchFamily="18" charset="0"/>
              </a:rPr>
              <a:t>Should be less weight module since the dispense nozzle is very thin</a:t>
            </a:r>
          </a:p>
          <a:p>
            <a:pPr marL="77470" indent="-6350" algn="just">
              <a:lnSpc>
                <a:spcPct val="150000"/>
              </a:lnSpc>
              <a:spcAft>
                <a:spcPts val="25"/>
              </a:spcAft>
            </a:pPr>
            <a:r>
              <a:rPr lang="en-US" b="1" u="sng" dirty="0">
                <a:latin typeface="Times New Roman" panose="02020603050405020304" pitchFamily="18" charset="0"/>
                <a:ea typeface="Times New Roman" panose="02020603050405020304" pitchFamily="18" charset="0"/>
              </a:rPr>
              <a:t>Solution: </a:t>
            </a:r>
          </a:p>
          <a:p>
            <a:pPr marL="77470" indent="-6350" algn="just">
              <a:lnSpc>
                <a:spcPct val="150000"/>
              </a:lnSpc>
              <a:spcAft>
                <a:spcPts val="25"/>
              </a:spcAft>
            </a:pPr>
            <a:r>
              <a:rPr lang="en-US" sz="1600" dirty="0" err="1">
                <a:latin typeface="Times New Roman" panose="02020603050405020304" pitchFamily="18" charset="0"/>
                <a:ea typeface="Times New Roman" panose="02020603050405020304" pitchFamily="18" charset="0"/>
              </a:rPr>
              <a:t>Drylin</a:t>
            </a:r>
            <a:r>
              <a:rPr lang="en-US" sz="1600" dirty="0">
                <a:latin typeface="Times New Roman" panose="02020603050405020304" pitchFamily="18" charset="0"/>
                <a:ea typeface="Times New Roman" panose="02020603050405020304" pitchFamily="18" charset="0"/>
              </a:rPr>
              <a:t> drive axis with E-control system (ZLW 0630_300mm stroke) has been chosen for this function</a:t>
            </a:r>
            <a:endParaRPr lang="en-IN" b="1" u="sng" dirty="0">
              <a:solidFill>
                <a:srgbClr val="000000"/>
              </a:solidFill>
              <a:latin typeface="Times New Roman" panose="02020603050405020304" pitchFamily="18" charset="0"/>
              <a:ea typeface="Times New Roman" panose="02020603050405020304" pitchFamily="18" charset="0"/>
            </a:endParaRPr>
          </a:p>
          <a:p>
            <a:pPr marL="77470" indent="-6350" algn="just">
              <a:lnSpc>
                <a:spcPct val="150000"/>
              </a:lnSpc>
              <a:spcAft>
                <a:spcPts val="25"/>
              </a:spcAft>
            </a:pPr>
            <a:endParaRPr lang="en-IN" sz="1800" b="1" u="sng" dirty="0">
              <a:solidFill>
                <a:srgbClr val="000000"/>
              </a:solidFill>
              <a:effectLst/>
              <a:latin typeface="Times New Roman" panose="02020603050405020304" pitchFamily="18" charset="0"/>
              <a:ea typeface="Times New Roman" panose="02020603050405020304" pitchFamily="18" charset="0"/>
            </a:endParaRPr>
          </a:p>
        </p:txBody>
      </p:sp>
      <p:sp>
        <p:nvSpPr>
          <p:cNvPr id="8" name="Text Box 15">
            <a:extLst>
              <a:ext uri="{FF2B5EF4-FFF2-40B4-BE49-F238E27FC236}">
                <a16:creationId xmlns:a16="http://schemas.microsoft.com/office/drawing/2014/main" id="{599CDFB3-5100-46DC-A31F-1511F7728F99}"/>
              </a:ext>
            </a:extLst>
          </p:cNvPr>
          <p:cNvSpPr txBox="1"/>
          <p:nvPr/>
        </p:nvSpPr>
        <p:spPr>
          <a:xfrm>
            <a:off x="7434924" y="580643"/>
            <a:ext cx="1558603" cy="417422"/>
          </a:xfrm>
          <a:prstGeom prst="rect">
            <a:avLst/>
          </a:prstGeom>
          <a:noFill/>
        </p:spPr>
        <p:txBody>
          <a:bodyPr wrap="square" rtlCol="0">
            <a:spAutoFit/>
          </a:bodyPr>
          <a:lstStyle/>
          <a:p>
            <a:pPr marL="77470" indent="-1270" algn="just">
              <a:lnSpc>
                <a:spcPct val="150000"/>
              </a:lnSpc>
              <a:spcAft>
                <a:spcPts val="25"/>
              </a:spcAft>
            </a:pPr>
            <a:r>
              <a:rPr lang="en-IN" sz="1600" kern="1200" dirty="0">
                <a:solidFill>
                  <a:srgbClr val="000000"/>
                </a:solidFill>
                <a:effectLst/>
                <a:latin typeface="Times New Roman" panose="02020603050405020304" pitchFamily="18" charset="0"/>
                <a:ea typeface="DengXian" panose="02010600030101010101" pitchFamily="2" charset="-122"/>
              </a:rPr>
              <a:t>ZLW 0630</a:t>
            </a:r>
            <a:endParaRPr lang="en-IN" sz="1600" dirty="0">
              <a:solidFill>
                <a:srgbClr val="000000"/>
              </a:solidFill>
              <a:effectLst/>
              <a:latin typeface="Times New Roman" panose="02020603050405020304" pitchFamily="18" charset="0"/>
              <a:ea typeface="Times New Roman" panose="02020603050405020304" pitchFamily="18" charset="0"/>
            </a:endParaRPr>
          </a:p>
        </p:txBody>
      </p:sp>
      <p:cxnSp>
        <p:nvCxnSpPr>
          <p:cNvPr id="6" name="Straight Arrow Connector 5">
            <a:extLst>
              <a:ext uri="{FF2B5EF4-FFF2-40B4-BE49-F238E27FC236}">
                <a16:creationId xmlns:a16="http://schemas.microsoft.com/office/drawing/2014/main" id="{B3F3061F-DE7B-4FB5-B5F2-C9A6C36BFF51}"/>
              </a:ext>
            </a:extLst>
          </p:cNvPr>
          <p:cNvCxnSpPr>
            <a:cxnSpLocks/>
          </p:cNvCxnSpPr>
          <p:nvPr/>
        </p:nvCxnSpPr>
        <p:spPr>
          <a:xfrm flipH="1">
            <a:off x="7848575" y="998065"/>
            <a:ext cx="531496" cy="4957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D5A31E5-F02B-47E5-ADAC-CAEA158FEF5D}"/>
              </a:ext>
            </a:extLst>
          </p:cNvPr>
          <p:cNvCxnSpPr>
            <a:cxnSpLocks/>
          </p:cNvCxnSpPr>
          <p:nvPr/>
        </p:nvCxnSpPr>
        <p:spPr>
          <a:xfrm flipH="1" flipV="1">
            <a:off x="9635359" y="1631658"/>
            <a:ext cx="504064" cy="140090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B346C46-F6F7-4A67-B25D-2C540CFEC066}"/>
              </a:ext>
            </a:extLst>
          </p:cNvPr>
          <p:cNvSpPr txBox="1"/>
          <p:nvPr/>
        </p:nvSpPr>
        <p:spPr>
          <a:xfrm>
            <a:off x="9208142" y="3136438"/>
            <a:ext cx="1678858" cy="369332"/>
          </a:xfrm>
          <a:prstGeom prst="rect">
            <a:avLst/>
          </a:prstGeom>
          <a:noFill/>
        </p:spPr>
        <p:txBody>
          <a:bodyPr wrap="none" rtlCol="0">
            <a:spAutoFit/>
          </a:bodyPr>
          <a:lstStyle/>
          <a:p>
            <a:r>
              <a:rPr lang="en-IN" dirty="0"/>
              <a:t>Dispense nozzle</a:t>
            </a:r>
          </a:p>
        </p:txBody>
      </p:sp>
    </p:spTree>
    <p:extLst>
      <p:ext uri="{BB962C8B-B14F-4D97-AF65-F5344CB8AC3E}">
        <p14:creationId xmlns:p14="http://schemas.microsoft.com/office/powerpoint/2010/main" val="3947577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0C42A0-242F-4D5B-A0D7-5E1E09F0EDF5}"/>
              </a:ext>
            </a:extLst>
          </p:cNvPr>
          <p:cNvPicPr>
            <a:picLocks noChangeAspect="1"/>
          </p:cNvPicPr>
          <p:nvPr/>
        </p:nvPicPr>
        <p:blipFill rotWithShape="1">
          <a:blip r:embed="rId3"/>
          <a:srcRect l="22953" r="14559" b="4418"/>
          <a:stretch/>
        </p:blipFill>
        <p:spPr>
          <a:xfrm>
            <a:off x="7963436" y="188492"/>
            <a:ext cx="3459670" cy="5008541"/>
          </a:xfrm>
          <a:prstGeom prst="rect">
            <a:avLst/>
          </a:prstGeom>
        </p:spPr>
      </p:pic>
      <p:sp>
        <p:nvSpPr>
          <p:cNvPr id="4" name="TextBox 3">
            <a:extLst>
              <a:ext uri="{FF2B5EF4-FFF2-40B4-BE49-F238E27FC236}">
                <a16:creationId xmlns:a16="http://schemas.microsoft.com/office/drawing/2014/main" id="{428FA8D4-FE5A-4DA8-9F47-57DA36C65104}"/>
              </a:ext>
            </a:extLst>
          </p:cNvPr>
          <p:cNvSpPr txBox="1"/>
          <p:nvPr/>
        </p:nvSpPr>
        <p:spPr>
          <a:xfrm>
            <a:off x="789973" y="360724"/>
            <a:ext cx="6004366" cy="6182718"/>
          </a:xfrm>
          <a:prstGeom prst="rect">
            <a:avLst/>
          </a:prstGeom>
          <a:noFill/>
        </p:spPr>
        <p:txBody>
          <a:bodyPr wrap="square">
            <a:spAutoFit/>
          </a:bodyPr>
          <a:lstStyle/>
          <a:p>
            <a:pPr marL="77470" indent="-6350" algn="just">
              <a:lnSpc>
                <a:spcPct val="150000"/>
              </a:lnSpc>
              <a:spcAft>
                <a:spcPts val="25"/>
              </a:spcAft>
            </a:pPr>
            <a:r>
              <a:rPr lang="en-IN" sz="2000" b="1" u="sng" dirty="0">
                <a:solidFill>
                  <a:srgbClr val="000000"/>
                </a:solidFill>
                <a:effectLst/>
                <a:latin typeface="Times New Roman" panose="02020603050405020304" pitchFamily="18" charset="0"/>
                <a:ea typeface="Times New Roman" panose="02020603050405020304" pitchFamily="18" charset="0"/>
              </a:rPr>
              <a:t>MODULE DESCRIPTION</a:t>
            </a:r>
          </a:p>
          <a:p>
            <a:pPr marL="77470" indent="-6350" algn="just">
              <a:lnSpc>
                <a:spcPct val="150000"/>
              </a:lnSpc>
              <a:spcAft>
                <a:spcPts val="25"/>
              </a:spcAft>
            </a:pPr>
            <a:r>
              <a:rPr lang="en-IN" sz="1600" b="1" u="sng" dirty="0">
                <a:solidFill>
                  <a:srgbClr val="000000"/>
                </a:solidFill>
                <a:latin typeface="Times New Roman" panose="02020603050405020304" pitchFamily="18" charset="0"/>
                <a:ea typeface="Times New Roman" panose="02020603050405020304" pitchFamily="18" charset="0"/>
              </a:rPr>
              <a:t>OUTPUT ZONE: </a:t>
            </a:r>
          </a:p>
          <a:p>
            <a:pPr marL="77470" indent="-6350" algn="just">
              <a:lnSpc>
                <a:spcPct val="150000"/>
              </a:lnSpc>
              <a:spcAft>
                <a:spcPts val="25"/>
              </a:spcAft>
            </a:pPr>
            <a:r>
              <a:rPr lang="en-US" sz="1600" dirty="0">
                <a:effectLst/>
                <a:latin typeface="Times New Roman" panose="02020603050405020304" pitchFamily="18" charset="0"/>
                <a:ea typeface="Times New Roman" panose="02020603050405020304" pitchFamily="18" charset="0"/>
              </a:rPr>
              <a:t>This zone has provisions for holding a Slides after coverslipping operation.</a:t>
            </a:r>
          </a:p>
          <a:p>
            <a:pPr marL="77470" indent="-6350" algn="just">
              <a:lnSpc>
                <a:spcPct val="150000"/>
              </a:lnSpc>
              <a:spcAft>
                <a:spcPts val="25"/>
              </a:spcAft>
            </a:pPr>
            <a:r>
              <a:rPr lang="en-US" sz="1600" dirty="0">
                <a:latin typeface="Times New Roman" panose="02020603050405020304" pitchFamily="18" charset="0"/>
                <a:ea typeface="Times New Roman" panose="02020603050405020304" pitchFamily="18" charset="0"/>
              </a:rPr>
              <a:t>The slide</a:t>
            </a:r>
            <a:r>
              <a:rPr lang="en-US" sz="1600" dirty="0">
                <a:effectLst/>
                <a:latin typeface="Times New Roman" panose="02020603050405020304" pitchFamily="18" charset="0"/>
                <a:ea typeface="Times New Roman" panose="02020603050405020304" pitchFamily="18" charset="0"/>
              </a:rPr>
              <a:t> Tray contains a stack of stained slides inserted into evenly spaced grooves.  The Slide Tray is vertically moved up and down to position the slide currently waiting to be loaded up. The slide is loaded by a slide transport </a:t>
            </a:r>
            <a:r>
              <a:rPr lang="en-US" sz="1600" dirty="0" err="1">
                <a:effectLst/>
                <a:latin typeface="Times New Roman" panose="02020603050405020304" pitchFamily="18" charset="0"/>
                <a:ea typeface="Times New Roman" panose="02020603050405020304" pitchFamily="18" charset="0"/>
              </a:rPr>
              <a:t>moduel</a:t>
            </a:r>
            <a:r>
              <a:rPr lang="en-US" sz="1600" dirty="0">
                <a:effectLst/>
                <a:latin typeface="Times New Roman" panose="02020603050405020304" pitchFamily="18" charset="0"/>
                <a:ea typeface="Times New Roman" panose="02020603050405020304" pitchFamily="18" charset="0"/>
              </a:rPr>
              <a:t>. Slides will be placed from top to bottom</a:t>
            </a:r>
          </a:p>
          <a:p>
            <a:pPr marL="77470" indent="-6350" algn="just">
              <a:lnSpc>
                <a:spcPct val="150000"/>
              </a:lnSpc>
              <a:spcAft>
                <a:spcPts val="25"/>
              </a:spcAft>
            </a:pPr>
            <a:r>
              <a:rPr lang="en-US" b="1" u="sng" dirty="0">
                <a:latin typeface="Times New Roman" panose="02020603050405020304" pitchFamily="18" charset="0"/>
                <a:ea typeface="Times New Roman" panose="02020603050405020304" pitchFamily="18" charset="0"/>
              </a:rPr>
              <a:t>Challenges:</a:t>
            </a:r>
          </a:p>
          <a:p>
            <a:pPr marL="77470" indent="-6350" algn="just">
              <a:lnSpc>
                <a:spcPct val="150000"/>
              </a:lnSpc>
              <a:spcAft>
                <a:spcPts val="25"/>
              </a:spcAft>
            </a:pPr>
            <a:r>
              <a:rPr lang="en-US" sz="1600" dirty="0">
                <a:latin typeface="Times New Roman" panose="02020603050405020304" pitchFamily="18" charset="0"/>
                <a:ea typeface="Times New Roman" panose="02020603050405020304" pitchFamily="18" charset="0"/>
              </a:rPr>
              <a:t>The vertical motion should be very smooth and slow as it is handling a stack of brittle glass plates ( slides)</a:t>
            </a:r>
          </a:p>
          <a:p>
            <a:pPr marL="77470" indent="-6350" algn="just">
              <a:lnSpc>
                <a:spcPct val="150000"/>
              </a:lnSpc>
              <a:spcAft>
                <a:spcPts val="25"/>
              </a:spcAft>
            </a:pPr>
            <a:r>
              <a:rPr lang="en-US" b="1" u="sng" dirty="0">
                <a:latin typeface="Times New Roman" panose="02020603050405020304" pitchFamily="18" charset="0"/>
                <a:ea typeface="Times New Roman" panose="02020603050405020304" pitchFamily="18" charset="0"/>
              </a:rPr>
              <a:t>Solution: </a:t>
            </a:r>
          </a:p>
          <a:p>
            <a:pPr marL="77470" indent="-6350" algn="just">
              <a:lnSpc>
                <a:spcPct val="150000"/>
              </a:lnSpc>
              <a:spcAft>
                <a:spcPts val="25"/>
              </a:spcAft>
            </a:pPr>
            <a:r>
              <a:rPr lang="en-US" sz="1600" dirty="0" err="1">
                <a:latin typeface="Times New Roman" panose="02020603050405020304" pitchFamily="18" charset="0"/>
                <a:ea typeface="Times New Roman" panose="02020603050405020304" pitchFamily="18" charset="0"/>
              </a:rPr>
              <a:t>Drylin</a:t>
            </a:r>
            <a:r>
              <a:rPr lang="en-US" sz="1600" dirty="0">
                <a:latin typeface="Times New Roman" panose="02020603050405020304" pitchFamily="18" charset="0"/>
                <a:ea typeface="Times New Roman" panose="02020603050405020304" pitchFamily="18" charset="0"/>
              </a:rPr>
              <a:t> drive axis with E-control system (SLW 1040, 2mm pitch lead screw </a:t>
            </a:r>
            <a:r>
              <a:rPr lang="en-US" sz="1600">
                <a:latin typeface="Times New Roman" panose="02020603050405020304" pitchFamily="18" charset="0"/>
                <a:ea typeface="Times New Roman" panose="02020603050405020304" pitchFamily="18" charset="0"/>
              </a:rPr>
              <a:t>for 250mm </a:t>
            </a:r>
            <a:r>
              <a:rPr lang="en-US" sz="1600" dirty="0">
                <a:latin typeface="Times New Roman" panose="02020603050405020304" pitchFamily="18" charset="0"/>
                <a:ea typeface="Times New Roman" panose="02020603050405020304" pitchFamily="18" charset="0"/>
              </a:rPr>
              <a:t>stroke) has been chosen for this function</a:t>
            </a:r>
            <a:endParaRPr lang="en-IN" b="1" u="sng" dirty="0">
              <a:solidFill>
                <a:srgbClr val="000000"/>
              </a:solidFill>
              <a:latin typeface="Times New Roman" panose="02020603050405020304" pitchFamily="18" charset="0"/>
              <a:ea typeface="Times New Roman" panose="02020603050405020304" pitchFamily="18" charset="0"/>
            </a:endParaRPr>
          </a:p>
          <a:p>
            <a:pPr marL="77470" indent="-6350" algn="just">
              <a:lnSpc>
                <a:spcPct val="150000"/>
              </a:lnSpc>
              <a:spcAft>
                <a:spcPts val="25"/>
              </a:spcAft>
            </a:pPr>
            <a:endParaRPr lang="en-IN" sz="1800" b="1" u="sng" dirty="0">
              <a:solidFill>
                <a:srgbClr val="000000"/>
              </a:solidFill>
              <a:effectLst/>
              <a:latin typeface="Times New Roman" panose="02020603050405020304" pitchFamily="18" charset="0"/>
              <a:ea typeface="Times New Roman" panose="02020603050405020304" pitchFamily="18" charset="0"/>
            </a:endParaRPr>
          </a:p>
        </p:txBody>
      </p:sp>
      <p:sp>
        <p:nvSpPr>
          <p:cNvPr id="8" name="Text Box 15">
            <a:extLst>
              <a:ext uri="{FF2B5EF4-FFF2-40B4-BE49-F238E27FC236}">
                <a16:creationId xmlns:a16="http://schemas.microsoft.com/office/drawing/2014/main" id="{599CDFB3-5100-46DC-A31F-1511F7728F99}"/>
              </a:ext>
            </a:extLst>
          </p:cNvPr>
          <p:cNvSpPr txBox="1"/>
          <p:nvPr/>
        </p:nvSpPr>
        <p:spPr>
          <a:xfrm>
            <a:off x="10968653" y="1090280"/>
            <a:ext cx="1558603" cy="417422"/>
          </a:xfrm>
          <a:prstGeom prst="rect">
            <a:avLst/>
          </a:prstGeom>
          <a:noFill/>
        </p:spPr>
        <p:txBody>
          <a:bodyPr wrap="square" rtlCol="0">
            <a:spAutoFit/>
          </a:bodyPr>
          <a:lstStyle/>
          <a:p>
            <a:pPr marL="77470" indent="-1270" algn="just">
              <a:lnSpc>
                <a:spcPct val="150000"/>
              </a:lnSpc>
              <a:spcAft>
                <a:spcPts val="25"/>
              </a:spcAft>
            </a:pPr>
            <a:r>
              <a:rPr lang="en-IN" sz="1600" dirty="0">
                <a:solidFill>
                  <a:srgbClr val="000000"/>
                </a:solidFill>
                <a:latin typeface="Times New Roman" panose="02020603050405020304" pitchFamily="18" charset="0"/>
                <a:ea typeface="DengXian" panose="02010600030101010101" pitchFamily="2" charset="-122"/>
              </a:rPr>
              <a:t>Output</a:t>
            </a:r>
            <a:r>
              <a:rPr lang="en-IN" sz="1600" kern="1200" dirty="0">
                <a:solidFill>
                  <a:srgbClr val="000000"/>
                </a:solidFill>
                <a:effectLst/>
                <a:latin typeface="Times New Roman" panose="02020603050405020304" pitchFamily="18" charset="0"/>
                <a:ea typeface="DengXian" panose="02010600030101010101" pitchFamily="2" charset="-122"/>
              </a:rPr>
              <a:t> tray</a:t>
            </a:r>
            <a:endParaRPr lang="en-IN" sz="1600" dirty="0">
              <a:solidFill>
                <a:srgbClr val="000000"/>
              </a:solidFill>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2A2E8D91-349B-46B3-81A1-7B02B74AE78B}"/>
              </a:ext>
            </a:extLst>
          </p:cNvPr>
          <p:cNvSpPr txBox="1"/>
          <p:nvPr/>
        </p:nvSpPr>
        <p:spPr>
          <a:xfrm>
            <a:off x="10103733" y="503570"/>
            <a:ext cx="1298294" cy="458074"/>
          </a:xfrm>
          <a:prstGeom prst="rect">
            <a:avLst/>
          </a:prstGeom>
          <a:noFill/>
        </p:spPr>
        <p:txBody>
          <a:bodyPr wrap="square">
            <a:spAutoFit/>
          </a:bodyPr>
          <a:lstStyle/>
          <a:p>
            <a:pPr marL="77470" indent="-1270" algn="just">
              <a:lnSpc>
                <a:spcPct val="150000"/>
              </a:lnSpc>
              <a:spcAft>
                <a:spcPts val="25"/>
              </a:spcAft>
            </a:pPr>
            <a:r>
              <a:rPr lang="en-IN" sz="1800" kern="1200" dirty="0">
                <a:solidFill>
                  <a:srgbClr val="000000"/>
                </a:solidFill>
                <a:effectLst/>
                <a:latin typeface="Times New Roman" panose="02020603050405020304" pitchFamily="18" charset="0"/>
                <a:ea typeface="DengXian" panose="02010600030101010101" pitchFamily="2" charset="-122"/>
              </a:rPr>
              <a:t>SLW 1040</a:t>
            </a:r>
            <a:endParaRPr lang="en-IN" sz="1800" dirty="0">
              <a:solidFill>
                <a:srgbClr val="000000"/>
              </a:solidFill>
              <a:effectLst/>
              <a:latin typeface="Times New Roman" panose="02020603050405020304" pitchFamily="18" charset="0"/>
              <a:ea typeface="Times New Roman" panose="02020603050405020304" pitchFamily="18" charset="0"/>
            </a:endParaRPr>
          </a:p>
        </p:txBody>
      </p:sp>
      <p:cxnSp>
        <p:nvCxnSpPr>
          <p:cNvPr id="13" name="Straight Arrow Connector 12">
            <a:extLst>
              <a:ext uri="{FF2B5EF4-FFF2-40B4-BE49-F238E27FC236}">
                <a16:creationId xmlns:a16="http://schemas.microsoft.com/office/drawing/2014/main" id="{24FE9AC4-294F-45E3-B57A-0EAA94B81791}"/>
              </a:ext>
            </a:extLst>
          </p:cNvPr>
          <p:cNvCxnSpPr>
            <a:cxnSpLocks/>
          </p:cNvCxnSpPr>
          <p:nvPr/>
        </p:nvCxnSpPr>
        <p:spPr>
          <a:xfrm flipH="1" flipV="1">
            <a:off x="9495424" y="2522311"/>
            <a:ext cx="1266115" cy="57239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789C116-C46C-4E64-87C4-424892D2632D}"/>
              </a:ext>
            </a:extLst>
          </p:cNvPr>
          <p:cNvSpPr txBox="1"/>
          <p:nvPr/>
        </p:nvSpPr>
        <p:spPr>
          <a:xfrm>
            <a:off x="10510544" y="3244334"/>
            <a:ext cx="1049262" cy="369332"/>
          </a:xfrm>
          <a:prstGeom prst="rect">
            <a:avLst/>
          </a:prstGeom>
          <a:noFill/>
        </p:spPr>
        <p:txBody>
          <a:bodyPr wrap="none" rtlCol="0">
            <a:spAutoFit/>
          </a:bodyPr>
          <a:lstStyle/>
          <a:p>
            <a:r>
              <a:rPr lang="en-IN" dirty="0"/>
              <a:t>Slide tray</a:t>
            </a:r>
          </a:p>
        </p:txBody>
      </p:sp>
      <p:cxnSp>
        <p:nvCxnSpPr>
          <p:cNvPr id="18" name="Straight Arrow Connector 17">
            <a:extLst>
              <a:ext uri="{FF2B5EF4-FFF2-40B4-BE49-F238E27FC236}">
                <a16:creationId xmlns:a16="http://schemas.microsoft.com/office/drawing/2014/main" id="{B12F5B02-088B-4DDB-B087-022B96BDE1B7}"/>
              </a:ext>
            </a:extLst>
          </p:cNvPr>
          <p:cNvCxnSpPr>
            <a:cxnSpLocks/>
          </p:cNvCxnSpPr>
          <p:nvPr/>
        </p:nvCxnSpPr>
        <p:spPr>
          <a:xfrm flipH="1">
            <a:off x="10313043" y="1180618"/>
            <a:ext cx="722132" cy="1445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2B828A1-01B9-4833-A92D-E6EEC9951A94}"/>
              </a:ext>
            </a:extLst>
          </p:cNvPr>
          <p:cNvCxnSpPr>
            <a:cxnSpLocks/>
          </p:cNvCxnSpPr>
          <p:nvPr/>
        </p:nvCxnSpPr>
        <p:spPr>
          <a:xfrm flipH="1">
            <a:off x="9014749" y="867080"/>
            <a:ext cx="1298294" cy="945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0807C3D-5EDD-44F6-9388-8CDD9734F16D}"/>
              </a:ext>
            </a:extLst>
          </p:cNvPr>
          <p:cNvSpPr txBox="1"/>
          <p:nvPr/>
        </p:nvSpPr>
        <p:spPr>
          <a:xfrm>
            <a:off x="9074209" y="5649914"/>
            <a:ext cx="2673745" cy="369332"/>
          </a:xfrm>
          <a:prstGeom prst="rect">
            <a:avLst/>
          </a:prstGeom>
          <a:noFill/>
        </p:spPr>
        <p:txBody>
          <a:bodyPr wrap="none" rtlCol="0">
            <a:spAutoFit/>
          </a:bodyPr>
          <a:lstStyle/>
          <a:p>
            <a:r>
              <a:rPr lang="en-IN" dirty="0"/>
              <a:t>Slide transport( ZLW 0630)</a:t>
            </a:r>
          </a:p>
        </p:txBody>
      </p:sp>
      <p:cxnSp>
        <p:nvCxnSpPr>
          <p:cNvPr id="16" name="Straight Arrow Connector 15">
            <a:extLst>
              <a:ext uri="{FF2B5EF4-FFF2-40B4-BE49-F238E27FC236}">
                <a16:creationId xmlns:a16="http://schemas.microsoft.com/office/drawing/2014/main" id="{4BB523DB-8C7C-4000-A383-AEFB7C7EFBE4}"/>
              </a:ext>
            </a:extLst>
          </p:cNvPr>
          <p:cNvCxnSpPr>
            <a:cxnSpLocks/>
          </p:cNvCxnSpPr>
          <p:nvPr/>
        </p:nvCxnSpPr>
        <p:spPr>
          <a:xfrm flipH="1" flipV="1">
            <a:off x="10103733" y="4584358"/>
            <a:ext cx="570376" cy="10930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80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6FCBE08-44A3-47F7-9DE7-12E23B38DF41}"/>
              </a:ext>
            </a:extLst>
          </p:cNvPr>
          <p:cNvSpPr txBox="1"/>
          <p:nvPr/>
        </p:nvSpPr>
        <p:spPr>
          <a:xfrm>
            <a:off x="731520" y="213360"/>
            <a:ext cx="10515600" cy="5028556"/>
          </a:xfrm>
          <a:prstGeom prst="rect">
            <a:avLst/>
          </a:prstGeom>
          <a:noFill/>
        </p:spPr>
        <p:txBody>
          <a:bodyPr wrap="square">
            <a:spAutoFit/>
          </a:bodyPr>
          <a:lstStyle/>
          <a:p>
            <a:pPr marL="77470" indent="-6350" algn="just">
              <a:lnSpc>
                <a:spcPct val="150000"/>
              </a:lnSpc>
              <a:spcAft>
                <a:spcPts val="25"/>
              </a:spcAft>
            </a:pPr>
            <a:r>
              <a:rPr lang="en-IN" sz="1800" b="1" u="sng" dirty="0">
                <a:solidFill>
                  <a:srgbClr val="000000"/>
                </a:solidFill>
                <a:effectLst/>
                <a:latin typeface="Times New Roman" panose="02020603050405020304" pitchFamily="18" charset="0"/>
                <a:ea typeface="Times New Roman" panose="02020603050405020304" pitchFamily="18" charset="0"/>
              </a:rPr>
              <a:t>BACKGROUND OF THE INVENTION </a:t>
            </a:r>
            <a:endParaRPr lang="en-IN" sz="1800" dirty="0">
              <a:solidFill>
                <a:srgbClr val="000000"/>
              </a:solidFill>
              <a:effectLst/>
              <a:latin typeface="Times New Roman" panose="02020603050405020304" pitchFamily="18" charset="0"/>
              <a:ea typeface="Times New Roman" panose="02020603050405020304" pitchFamily="18" charset="0"/>
            </a:endParaRPr>
          </a:p>
          <a:p>
            <a:pPr marL="77470" indent="-6350" algn="just">
              <a:lnSpc>
                <a:spcPct val="150000"/>
              </a:lnSpc>
              <a:spcAft>
                <a:spcPts val="25"/>
              </a:spcAft>
            </a:pPr>
            <a:r>
              <a:rPr lang="en-IN" sz="1800" dirty="0">
                <a:solidFill>
                  <a:srgbClr val="000000"/>
                </a:solidFill>
                <a:effectLst/>
                <a:latin typeface="Times New Roman" panose="02020603050405020304" pitchFamily="18" charset="0"/>
                <a:ea typeface="Times New Roman" panose="02020603050405020304" pitchFamily="18" charset="0"/>
              </a:rPr>
              <a:t> </a:t>
            </a:r>
          </a:p>
          <a:p>
            <a:pPr marL="77470" indent="-6350" algn="just">
              <a:lnSpc>
                <a:spcPct val="150000"/>
              </a:lnSpc>
              <a:spcAft>
                <a:spcPts val="25"/>
              </a:spcAft>
            </a:pPr>
            <a:r>
              <a:rPr lang="en-IN" sz="1800" dirty="0">
                <a:solidFill>
                  <a:srgbClr val="000000"/>
                </a:solidFill>
                <a:effectLst/>
                <a:latin typeface="Times New Roman" panose="02020603050405020304" pitchFamily="18" charset="0"/>
                <a:ea typeface="Times New Roman" panose="02020603050405020304" pitchFamily="18" charset="0"/>
              </a:rPr>
              <a:t>As known in the art, cover slipping is the process by which protective glass sheets are pasted over glass slides with tissue specimens. The primary goal of this process is to protect the specimen from external environment and impacts, and to improve the visibility by straightening the tissue. In the current art, cover slipping is performed on slides that are smaller in size. For example, a generic microscope slide measures about 75 mm × 25 mm (3 inch by 1 inch) and is about 1 mm thick. A range of other sizes are available for various special purposes, such as 75 x 50 mm for geological use, 46 x 27 mm for petrographic studies, and 48 x 28 mm for thin sections. Generally, the currently available automated cover slippers can only handle smaller slide sizes, typically, 25 X 75 mm (1” X 3”) slides and are incompatible to process large format slides and cannot switch between different sizes of slides.</a:t>
            </a:r>
          </a:p>
          <a:p>
            <a:pPr marL="77470" indent="-6350" algn="just">
              <a:lnSpc>
                <a:spcPct val="150000"/>
              </a:lnSpc>
              <a:spcAft>
                <a:spcPts val="25"/>
              </a:spcAft>
            </a:pPr>
            <a:r>
              <a:rPr lang="en-IN" sz="1800" dirty="0">
                <a:solidFill>
                  <a:srgbClr val="000000"/>
                </a:solidFill>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4102845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024CB41-B456-4AE1-89FA-937119CA95AF}"/>
              </a:ext>
            </a:extLst>
          </p:cNvPr>
          <p:cNvSpPr txBox="1"/>
          <p:nvPr/>
        </p:nvSpPr>
        <p:spPr>
          <a:xfrm>
            <a:off x="685800" y="579978"/>
            <a:ext cx="10820400" cy="5444054"/>
          </a:xfrm>
          <a:prstGeom prst="rect">
            <a:avLst/>
          </a:prstGeom>
          <a:noFill/>
        </p:spPr>
        <p:txBody>
          <a:bodyPr wrap="square">
            <a:spAutoFit/>
          </a:bodyPr>
          <a:lstStyle/>
          <a:p>
            <a:pPr marL="77470" indent="-6350" algn="just">
              <a:lnSpc>
                <a:spcPct val="150000"/>
              </a:lnSpc>
              <a:spcAft>
                <a:spcPts val="25"/>
              </a:spcAft>
            </a:pPr>
            <a:endParaRPr lang="en-IN" sz="1800" dirty="0">
              <a:solidFill>
                <a:srgbClr val="000000"/>
              </a:solidFill>
              <a:effectLst/>
              <a:latin typeface="Times New Roman" panose="02020603050405020304" pitchFamily="18" charset="0"/>
              <a:ea typeface="Times New Roman" panose="02020603050405020304" pitchFamily="18" charset="0"/>
            </a:endParaRPr>
          </a:p>
          <a:p>
            <a:pPr marL="77470" indent="-6350" algn="just">
              <a:lnSpc>
                <a:spcPct val="150000"/>
              </a:lnSpc>
              <a:spcAft>
                <a:spcPts val="25"/>
              </a:spcAft>
            </a:pPr>
            <a:r>
              <a:rPr lang="en-IN" sz="1800" dirty="0">
                <a:solidFill>
                  <a:srgbClr val="000000"/>
                </a:solidFill>
                <a:effectLst/>
                <a:latin typeface="Times New Roman" panose="02020603050405020304" pitchFamily="18" charset="0"/>
                <a:ea typeface="Times New Roman" panose="02020603050405020304" pitchFamily="18" charset="0"/>
              </a:rPr>
              <a:t>However, there is a requirement to provide an efficient way to automate cover slipping of large format histology slides, for example, (150 X 200mm) while retaining compatibility to medium and small slides also. Current commercial products can only process single or two sizes of slides. Being an electromechanical device and since the size of the slide is large, there is a need for a device needs to be controlled by a custom defined protocol logic to perform error free cover slipping of such large format slides. The device should be capable of handling transport of stacks of such large format slides and continuously performs the process. The automation should also result in error-free, uniform cover slipping by preventing air-pockets between the coverslip and the slides while ensuring minimal or no presence of air bubbles. There is also the need to take into consideration that to apply the slip permanently over the slide, an adhesive liquid called mounting medium is dispensed over the latter. Therefore, there is this need for an improved cover slipping and dispensing technique that ensures uniform distribution of mounting medium thus ensuring zero or minimal in-significant air gaps.</a:t>
            </a:r>
          </a:p>
          <a:p>
            <a:pPr marL="77470" indent="-6350" algn="just">
              <a:lnSpc>
                <a:spcPct val="150000"/>
              </a:lnSpc>
              <a:spcAft>
                <a:spcPts val="25"/>
              </a:spcAft>
            </a:pPr>
            <a:r>
              <a:rPr lang="en-IN" sz="1800" dirty="0">
                <a:solidFill>
                  <a:srgbClr val="000000"/>
                </a:solidFill>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1155539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36695E-8F9F-4213-9D20-06ACD7205D84}"/>
              </a:ext>
            </a:extLst>
          </p:cNvPr>
          <p:cNvSpPr txBox="1"/>
          <p:nvPr/>
        </p:nvSpPr>
        <p:spPr>
          <a:xfrm>
            <a:off x="750277" y="111631"/>
            <a:ext cx="10410092" cy="5859553"/>
          </a:xfrm>
          <a:prstGeom prst="rect">
            <a:avLst/>
          </a:prstGeom>
          <a:noFill/>
        </p:spPr>
        <p:txBody>
          <a:bodyPr wrap="square">
            <a:spAutoFit/>
          </a:bodyPr>
          <a:lstStyle/>
          <a:p>
            <a:pPr marL="77470" indent="-6350" algn="just">
              <a:lnSpc>
                <a:spcPct val="150000"/>
              </a:lnSpc>
              <a:spcAft>
                <a:spcPts val="25"/>
              </a:spcAft>
            </a:pPr>
            <a:endParaRPr lang="en-IN" sz="1800" dirty="0">
              <a:solidFill>
                <a:srgbClr val="000000"/>
              </a:solidFill>
              <a:effectLst/>
              <a:latin typeface="Times New Roman" panose="02020603050405020304" pitchFamily="18" charset="0"/>
              <a:ea typeface="Times New Roman" panose="02020603050405020304" pitchFamily="18" charset="0"/>
            </a:endParaRPr>
          </a:p>
          <a:p>
            <a:pPr marL="77470" indent="-6350" algn="just">
              <a:lnSpc>
                <a:spcPct val="150000"/>
              </a:lnSpc>
              <a:spcAft>
                <a:spcPts val="25"/>
              </a:spcAft>
            </a:pPr>
            <a:r>
              <a:rPr lang="en-IN" sz="1800" b="1" u="sng" dirty="0">
                <a:solidFill>
                  <a:srgbClr val="000000"/>
                </a:solidFill>
                <a:effectLst/>
                <a:latin typeface="Times New Roman" panose="02020603050405020304" pitchFamily="18" charset="0"/>
                <a:ea typeface="Times New Roman" panose="02020603050405020304" pitchFamily="18" charset="0"/>
              </a:rPr>
              <a:t>SUMMARY OF THE INVENTION </a:t>
            </a:r>
            <a:endParaRPr lang="en-IN" sz="1800" dirty="0">
              <a:solidFill>
                <a:srgbClr val="000000"/>
              </a:solidFill>
              <a:effectLst/>
              <a:latin typeface="Times New Roman" panose="02020603050405020304" pitchFamily="18" charset="0"/>
              <a:ea typeface="Times New Roman" panose="02020603050405020304" pitchFamily="18" charset="0"/>
            </a:endParaRPr>
          </a:p>
          <a:p>
            <a:pPr marL="77470" indent="-6350" algn="just">
              <a:lnSpc>
                <a:spcPct val="150000"/>
              </a:lnSpc>
              <a:spcAft>
                <a:spcPts val="25"/>
              </a:spcAft>
            </a:pPr>
            <a:r>
              <a:rPr lang="en-IN" sz="1800" dirty="0">
                <a:solidFill>
                  <a:srgbClr val="000000"/>
                </a:solidFill>
                <a:effectLst/>
                <a:latin typeface="Times New Roman" panose="02020603050405020304" pitchFamily="18" charset="0"/>
                <a:ea typeface="Times New Roman" panose="02020603050405020304" pitchFamily="18" charset="0"/>
              </a:rPr>
              <a:t>The cove slipper disclosed herein addresses the need for an improved cover slipping and dispensing technique that ensures uniform distribution of mounting medium thus ensuring zero or minimal in-significant air gaps. The cove slipper is designed to handle large format slides, for example, 150 mm X 200 mm, since the current practice of analysing slides is limited to small sizes, typically 25 X 75 mm thus incompatible to analyse larger tissues such as human or large animal brains. As the current slides processed are smaller in sizes, only small size coverslips matching those slides are internally transported and processed by currently available cover slippers in market. The cove slipper disclosed herein is capable of internally transporting and processing cover slips compatible to and dimensionally suiting the large format slides. Furthermore, the cove slipper has compatibility to process small, medium, and large format slides. The formats process small format slides only and cannot be programmed/modified/customized to suit other sizes. This cove slipper provides possibilities to customize the relevant critical components of the system to suit small, medium, and large format slides.</a:t>
            </a:r>
          </a:p>
          <a:p>
            <a:pPr marL="77470" indent="-6350" algn="just">
              <a:lnSpc>
                <a:spcPct val="150000"/>
              </a:lnSpc>
              <a:spcAft>
                <a:spcPts val="25"/>
              </a:spcAft>
            </a:pPr>
            <a:r>
              <a:rPr lang="en-IN" sz="1800" dirty="0">
                <a:solidFill>
                  <a:srgbClr val="000000"/>
                </a:solidFill>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1509020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2365EC-3E0B-4F07-8B56-6C74DDCA3F8C}"/>
              </a:ext>
            </a:extLst>
          </p:cNvPr>
          <p:cNvSpPr txBox="1"/>
          <p:nvPr/>
        </p:nvSpPr>
        <p:spPr>
          <a:xfrm>
            <a:off x="685800" y="-124024"/>
            <a:ext cx="10576560" cy="6690550"/>
          </a:xfrm>
          <a:prstGeom prst="rect">
            <a:avLst/>
          </a:prstGeom>
          <a:noFill/>
        </p:spPr>
        <p:txBody>
          <a:bodyPr wrap="square">
            <a:spAutoFit/>
          </a:bodyPr>
          <a:lstStyle/>
          <a:p>
            <a:pPr marL="77470" indent="-6350" algn="just">
              <a:lnSpc>
                <a:spcPct val="150000"/>
              </a:lnSpc>
              <a:spcAft>
                <a:spcPts val="25"/>
              </a:spcAft>
            </a:pPr>
            <a:endParaRPr lang="en-IN" sz="1800" dirty="0">
              <a:solidFill>
                <a:srgbClr val="000000"/>
              </a:solidFill>
              <a:effectLst/>
              <a:latin typeface="Times New Roman" panose="02020603050405020304" pitchFamily="18" charset="0"/>
              <a:ea typeface="Times New Roman" panose="02020603050405020304" pitchFamily="18" charset="0"/>
            </a:endParaRPr>
          </a:p>
          <a:p>
            <a:pPr marL="77470" indent="-6350" algn="just">
              <a:lnSpc>
                <a:spcPct val="150000"/>
              </a:lnSpc>
              <a:spcAft>
                <a:spcPts val="25"/>
              </a:spcAft>
            </a:pPr>
            <a:r>
              <a:rPr lang="en-IN" sz="1800" dirty="0">
                <a:solidFill>
                  <a:srgbClr val="000000"/>
                </a:solidFill>
                <a:effectLst/>
                <a:latin typeface="Times New Roman" panose="02020603050405020304" pitchFamily="18" charset="0"/>
                <a:ea typeface="Times New Roman" panose="02020603050405020304" pitchFamily="18" charset="0"/>
              </a:rPr>
              <a:t>This cove slipper uses a unique pickup technique. The large format coverslip is of dimension 150 X 200mm with thickness of 0.17mm, which is large and is made up of thin glass, brittle and difficult to handle manually for cover slipping. Several such slides are stacked in a cover slip magazine amongst which the topmost coverslip shall be picked by a picker assembly. If not handled properly, the picking up of the cover slip could result in multiple slips picked up together or breakage of the coverslips. To facilitate a smooth and firm picking of single coverslip from the magazine, a custom-made centre pivoted picker plate is designed with multiple double bellow vacuum cups positioned at strategic places. The double bellow vacuum cups are used specifically to have a cushion effect during picking up of the coverslip with minimal impact that ensures the coverslip is intact while picking.  </a:t>
            </a:r>
          </a:p>
          <a:p>
            <a:pPr marL="77470" indent="-6350" algn="just">
              <a:lnSpc>
                <a:spcPct val="150000"/>
              </a:lnSpc>
              <a:spcAft>
                <a:spcPts val="25"/>
              </a:spcAft>
            </a:pPr>
            <a:r>
              <a:rPr lang="en-IN" sz="1800" dirty="0">
                <a:solidFill>
                  <a:srgbClr val="000000"/>
                </a:solidFill>
                <a:effectLst/>
                <a:latin typeface="Times New Roman" panose="02020603050405020304" pitchFamily="18" charset="0"/>
                <a:ea typeface="Times New Roman" panose="02020603050405020304" pitchFamily="18" charset="0"/>
              </a:rPr>
              <a:t>The vacuum cups are provided with an optimal suction pressure to create a smooth picking action, hence preventing any breakage of coverslip. The picker plate is pivoted to a mechanism with axis motors which, in turn, provides a rotational motion for picking. With this rotational motion, the coverslip is picked from one end (with front end vacuum cups), followed by a rolling motion, the tail end of coverslip also is picked. Due to this technique of picking, it is empirically and experimentally verified that only an individual topmost coverslip is picked up safely.</a:t>
            </a:r>
          </a:p>
        </p:txBody>
      </p:sp>
    </p:spTree>
    <p:extLst>
      <p:ext uri="{BB962C8B-B14F-4D97-AF65-F5344CB8AC3E}">
        <p14:creationId xmlns:p14="http://schemas.microsoft.com/office/powerpoint/2010/main" val="278429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5EE03A-3CC4-45E6-897B-71DB0689EE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0245" y="641032"/>
            <a:ext cx="5731510" cy="5575935"/>
          </a:xfrm>
          <a:prstGeom prst="rect">
            <a:avLst/>
          </a:prstGeom>
          <a:noFill/>
          <a:ln>
            <a:noFill/>
          </a:ln>
        </p:spPr>
      </p:pic>
      <p:sp>
        <p:nvSpPr>
          <p:cNvPr id="33" name="TextBox 32">
            <a:extLst>
              <a:ext uri="{FF2B5EF4-FFF2-40B4-BE49-F238E27FC236}">
                <a16:creationId xmlns:a16="http://schemas.microsoft.com/office/drawing/2014/main" id="{EBBFBCE0-69A8-443A-BC10-1DF19777EC15}"/>
              </a:ext>
            </a:extLst>
          </p:cNvPr>
          <p:cNvSpPr txBox="1"/>
          <p:nvPr/>
        </p:nvSpPr>
        <p:spPr>
          <a:xfrm>
            <a:off x="882570" y="182958"/>
            <a:ext cx="6094070" cy="458074"/>
          </a:xfrm>
          <a:prstGeom prst="rect">
            <a:avLst/>
          </a:prstGeom>
          <a:noFill/>
        </p:spPr>
        <p:txBody>
          <a:bodyPr wrap="square">
            <a:spAutoFit/>
          </a:bodyPr>
          <a:lstStyle/>
          <a:p>
            <a:pPr marL="77470" indent="-6350" algn="just">
              <a:lnSpc>
                <a:spcPct val="150000"/>
              </a:lnSpc>
              <a:spcAft>
                <a:spcPts val="25"/>
              </a:spcAft>
            </a:pPr>
            <a:r>
              <a:rPr lang="en-IN" sz="1800" b="1" u="sng" dirty="0">
                <a:solidFill>
                  <a:srgbClr val="000000"/>
                </a:solidFill>
                <a:effectLst/>
                <a:latin typeface="Times New Roman" panose="02020603050405020304" pitchFamily="18" charset="0"/>
                <a:ea typeface="Times New Roman" panose="02020603050405020304" pitchFamily="18" charset="0"/>
              </a:rPr>
              <a:t>Overall Functional Schematic</a:t>
            </a:r>
            <a:endParaRPr lang="en-IN" sz="18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5503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82BF20-90F6-496F-A8F9-8145EB5DDE95}"/>
              </a:ext>
            </a:extLst>
          </p:cNvPr>
          <p:cNvPicPr>
            <a:picLocks noChangeAspect="1"/>
          </p:cNvPicPr>
          <p:nvPr/>
        </p:nvPicPr>
        <p:blipFill>
          <a:blip r:embed="rId2"/>
          <a:stretch>
            <a:fillRect/>
          </a:stretch>
        </p:blipFill>
        <p:spPr>
          <a:xfrm>
            <a:off x="2673751" y="899355"/>
            <a:ext cx="7932965" cy="5863860"/>
          </a:xfrm>
          <a:prstGeom prst="rect">
            <a:avLst/>
          </a:prstGeom>
        </p:spPr>
      </p:pic>
      <p:sp>
        <p:nvSpPr>
          <p:cNvPr id="7" name="TextBox 6">
            <a:extLst>
              <a:ext uri="{FF2B5EF4-FFF2-40B4-BE49-F238E27FC236}">
                <a16:creationId xmlns:a16="http://schemas.microsoft.com/office/drawing/2014/main" id="{E22CDC9F-1902-4028-A864-2CB24C5AEE2B}"/>
              </a:ext>
            </a:extLst>
          </p:cNvPr>
          <p:cNvSpPr txBox="1"/>
          <p:nvPr/>
        </p:nvSpPr>
        <p:spPr>
          <a:xfrm>
            <a:off x="789973" y="320759"/>
            <a:ext cx="6094070" cy="458074"/>
          </a:xfrm>
          <a:prstGeom prst="rect">
            <a:avLst/>
          </a:prstGeom>
          <a:noFill/>
        </p:spPr>
        <p:txBody>
          <a:bodyPr wrap="square">
            <a:spAutoFit/>
          </a:bodyPr>
          <a:lstStyle/>
          <a:p>
            <a:pPr marL="77470" indent="-6350" algn="just">
              <a:lnSpc>
                <a:spcPct val="150000"/>
              </a:lnSpc>
              <a:spcAft>
                <a:spcPts val="25"/>
              </a:spcAft>
            </a:pPr>
            <a:r>
              <a:rPr lang="en-IN" sz="1800" b="1" u="sng" dirty="0">
                <a:solidFill>
                  <a:srgbClr val="000000"/>
                </a:solidFill>
                <a:effectLst/>
                <a:latin typeface="Times New Roman" panose="02020603050405020304" pitchFamily="18" charset="0"/>
                <a:ea typeface="Times New Roman" panose="02020603050405020304" pitchFamily="18" charset="0"/>
              </a:rPr>
              <a:t>Screenshot of 3D design model</a:t>
            </a:r>
            <a:endParaRPr lang="en-IN" sz="18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063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7202DFD-31DF-4F94-944F-18E6D96F9BE3}"/>
              </a:ext>
            </a:extLst>
          </p:cNvPr>
          <p:cNvPicPr>
            <a:picLocks noChangeAspect="1"/>
          </p:cNvPicPr>
          <p:nvPr/>
        </p:nvPicPr>
        <p:blipFill>
          <a:blip r:embed="rId2"/>
          <a:stretch>
            <a:fillRect/>
          </a:stretch>
        </p:blipFill>
        <p:spPr>
          <a:xfrm>
            <a:off x="7602666" y="294684"/>
            <a:ext cx="3799361" cy="5123840"/>
          </a:xfrm>
          <a:prstGeom prst="rect">
            <a:avLst/>
          </a:prstGeom>
        </p:spPr>
      </p:pic>
      <p:sp>
        <p:nvSpPr>
          <p:cNvPr id="4" name="TextBox 3">
            <a:extLst>
              <a:ext uri="{FF2B5EF4-FFF2-40B4-BE49-F238E27FC236}">
                <a16:creationId xmlns:a16="http://schemas.microsoft.com/office/drawing/2014/main" id="{428FA8D4-FE5A-4DA8-9F47-57DA36C65104}"/>
              </a:ext>
            </a:extLst>
          </p:cNvPr>
          <p:cNvSpPr txBox="1"/>
          <p:nvPr/>
        </p:nvSpPr>
        <p:spPr>
          <a:xfrm>
            <a:off x="789973" y="360724"/>
            <a:ext cx="6004366" cy="6136552"/>
          </a:xfrm>
          <a:prstGeom prst="rect">
            <a:avLst/>
          </a:prstGeom>
          <a:noFill/>
        </p:spPr>
        <p:txBody>
          <a:bodyPr wrap="square">
            <a:spAutoFit/>
          </a:bodyPr>
          <a:lstStyle/>
          <a:p>
            <a:pPr marL="77470" indent="-6350" algn="just">
              <a:lnSpc>
                <a:spcPct val="150000"/>
              </a:lnSpc>
              <a:spcAft>
                <a:spcPts val="25"/>
              </a:spcAft>
            </a:pPr>
            <a:r>
              <a:rPr lang="en-IN" sz="2000" b="1" u="sng" dirty="0">
                <a:solidFill>
                  <a:srgbClr val="000000"/>
                </a:solidFill>
                <a:effectLst/>
                <a:latin typeface="Times New Roman" panose="02020603050405020304" pitchFamily="18" charset="0"/>
                <a:ea typeface="Times New Roman" panose="02020603050405020304" pitchFamily="18" charset="0"/>
              </a:rPr>
              <a:t>MODULE DESCRIPTION</a:t>
            </a:r>
          </a:p>
          <a:p>
            <a:pPr marL="77470" indent="-6350" algn="just">
              <a:lnSpc>
                <a:spcPct val="150000"/>
              </a:lnSpc>
              <a:spcAft>
                <a:spcPts val="25"/>
              </a:spcAft>
            </a:pPr>
            <a:r>
              <a:rPr lang="en-IN" sz="1600" b="1" u="sng" dirty="0">
                <a:solidFill>
                  <a:srgbClr val="000000"/>
                </a:solidFill>
                <a:latin typeface="Times New Roman" panose="02020603050405020304" pitchFamily="18" charset="0"/>
                <a:ea typeface="Times New Roman" panose="02020603050405020304" pitchFamily="18" charset="0"/>
              </a:rPr>
              <a:t>INPUT ZONE: </a:t>
            </a:r>
          </a:p>
          <a:p>
            <a:pPr marL="77470" indent="-6350" algn="just">
              <a:lnSpc>
                <a:spcPct val="150000"/>
              </a:lnSpc>
              <a:spcAft>
                <a:spcPts val="25"/>
              </a:spcAft>
            </a:pPr>
            <a:r>
              <a:rPr lang="en-US" sz="1600" dirty="0">
                <a:effectLst/>
                <a:latin typeface="Times New Roman" panose="02020603050405020304" pitchFamily="18" charset="0"/>
                <a:ea typeface="Times New Roman" panose="02020603050405020304" pitchFamily="18" charset="0"/>
              </a:rPr>
              <a:t>This zone has provisions for holding a Slide Tray . The Slide Tray contains a stack of stained slides inserted into evenly spaced grooves.  The Slide Tray is vertically moved up and down to position the slide currently waiting to be picked up. The slide is picked up by a suction cup arrangement on the Slide Pick-Up Platform. Slides will be picked up from bottom to top</a:t>
            </a:r>
          </a:p>
          <a:p>
            <a:pPr marL="77470" indent="-6350" algn="just">
              <a:lnSpc>
                <a:spcPct val="150000"/>
              </a:lnSpc>
              <a:spcAft>
                <a:spcPts val="25"/>
              </a:spcAft>
            </a:pPr>
            <a:endParaRPr lang="en-US" sz="1600" dirty="0">
              <a:effectLst/>
              <a:latin typeface="Times New Roman" panose="02020603050405020304" pitchFamily="18" charset="0"/>
              <a:ea typeface="Times New Roman" panose="02020603050405020304" pitchFamily="18" charset="0"/>
            </a:endParaRPr>
          </a:p>
          <a:p>
            <a:pPr marL="77470" indent="-6350" algn="just">
              <a:lnSpc>
                <a:spcPct val="150000"/>
              </a:lnSpc>
              <a:spcAft>
                <a:spcPts val="25"/>
              </a:spcAft>
            </a:pPr>
            <a:r>
              <a:rPr lang="en-US" b="1" u="sng" dirty="0">
                <a:latin typeface="Times New Roman" panose="02020603050405020304" pitchFamily="18" charset="0"/>
                <a:ea typeface="Times New Roman" panose="02020603050405020304" pitchFamily="18" charset="0"/>
              </a:rPr>
              <a:t>Challenges:</a:t>
            </a:r>
          </a:p>
          <a:p>
            <a:pPr marL="77470" indent="-6350" algn="just">
              <a:lnSpc>
                <a:spcPct val="150000"/>
              </a:lnSpc>
              <a:spcAft>
                <a:spcPts val="25"/>
              </a:spcAft>
            </a:pPr>
            <a:r>
              <a:rPr lang="en-US" sz="1600" dirty="0">
                <a:latin typeface="Times New Roman" panose="02020603050405020304" pitchFamily="18" charset="0"/>
                <a:ea typeface="Times New Roman" panose="02020603050405020304" pitchFamily="18" charset="0"/>
              </a:rPr>
              <a:t>The vertical motion should be very smooth and slow as it is handling a stack of brittle glass plates ( slides)</a:t>
            </a:r>
          </a:p>
          <a:p>
            <a:pPr marL="77470" indent="-6350" algn="just">
              <a:lnSpc>
                <a:spcPct val="150000"/>
              </a:lnSpc>
              <a:spcAft>
                <a:spcPts val="25"/>
              </a:spcAft>
            </a:pPr>
            <a:r>
              <a:rPr lang="en-US" b="1" u="sng" dirty="0">
                <a:latin typeface="Times New Roman" panose="02020603050405020304" pitchFamily="18" charset="0"/>
                <a:ea typeface="Times New Roman" panose="02020603050405020304" pitchFamily="18" charset="0"/>
              </a:rPr>
              <a:t>Solution: </a:t>
            </a:r>
          </a:p>
          <a:p>
            <a:pPr marL="77470" indent="-6350" algn="just">
              <a:lnSpc>
                <a:spcPct val="150000"/>
              </a:lnSpc>
              <a:spcAft>
                <a:spcPts val="25"/>
              </a:spcAft>
            </a:pPr>
            <a:r>
              <a:rPr lang="en-US" sz="1600" dirty="0" err="1">
                <a:latin typeface="Times New Roman" panose="02020603050405020304" pitchFamily="18" charset="0"/>
                <a:ea typeface="Times New Roman" panose="02020603050405020304" pitchFamily="18" charset="0"/>
              </a:rPr>
              <a:t>Drylin</a:t>
            </a:r>
            <a:r>
              <a:rPr lang="en-US" sz="1600" dirty="0">
                <a:latin typeface="Times New Roman" panose="02020603050405020304" pitchFamily="18" charset="0"/>
                <a:ea typeface="Times New Roman" panose="02020603050405020304" pitchFamily="18" charset="0"/>
              </a:rPr>
              <a:t> drive axis with E-control system (SLW 1040, 2mm pitch lead screw for 350mm stroke) has been chosen for this function</a:t>
            </a:r>
            <a:endParaRPr lang="en-IN" b="1" u="sng" dirty="0">
              <a:solidFill>
                <a:srgbClr val="000000"/>
              </a:solidFill>
              <a:latin typeface="Times New Roman" panose="02020603050405020304" pitchFamily="18" charset="0"/>
              <a:ea typeface="Times New Roman" panose="02020603050405020304" pitchFamily="18" charset="0"/>
            </a:endParaRPr>
          </a:p>
          <a:p>
            <a:pPr marL="77470" indent="-6350" algn="just">
              <a:lnSpc>
                <a:spcPct val="150000"/>
              </a:lnSpc>
              <a:spcAft>
                <a:spcPts val="25"/>
              </a:spcAft>
            </a:pPr>
            <a:endParaRPr lang="en-IN" sz="1800" b="1" u="sng" dirty="0">
              <a:solidFill>
                <a:srgbClr val="000000"/>
              </a:solidFill>
              <a:effectLst/>
              <a:latin typeface="Times New Roman" panose="02020603050405020304" pitchFamily="18" charset="0"/>
              <a:ea typeface="Times New Roman" panose="02020603050405020304" pitchFamily="18" charset="0"/>
            </a:endParaRPr>
          </a:p>
        </p:txBody>
      </p:sp>
      <p:sp>
        <p:nvSpPr>
          <p:cNvPr id="8" name="Text Box 15">
            <a:extLst>
              <a:ext uri="{FF2B5EF4-FFF2-40B4-BE49-F238E27FC236}">
                <a16:creationId xmlns:a16="http://schemas.microsoft.com/office/drawing/2014/main" id="{599CDFB3-5100-46DC-A31F-1511F7728F99}"/>
              </a:ext>
            </a:extLst>
          </p:cNvPr>
          <p:cNvSpPr txBox="1"/>
          <p:nvPr/>
        </p:nvSpPr>
        <p:spPr>
          <a:xfrm>
            <a:off x="10780505" y="4703457"/>
            <a:ext cx="1558603" cy="417422"/>
          </a:xfrm>
          <a:prstGeom prst="rect">
            <a:avLst/>
          </a:prstGeom>
          <a:noFill/>
        </p:spPr>
        <p:txBody>
          <a:bodyPr wrap="square" rtlCol="0">
            <a:spAutoFit/>
          </a:bodyPr>
          <a:lstStyle/>
          <a:p>
            <a:pPr marL="77470" indent="-1270" algn="just">
              <a:lnSpc>
                <a:spcPct val="150000"/>
              </a:lnSpc>
              <a:spcAft>
                <a:spcPts val="25"/>
              </a:spcAft>
            </a:pPr>
            <a:r>
              <a:rPr lang="en-IN" sz="1600" kern="1200" dirty="0">
                <a:solidFill>
                  <a:srgbClr val="000000"/>
                </a:solidFill>
                <a:effectLst/>
                <a:latin typeface="Times New Roman" panose="02020603050405020304" pitchFamily="18" charset="0"/>
                <a:ea typeface="DengXian" panose="02010600030101010101" pitchFamily="2" charset="-122"/>
              </a:rPr>
              <a:t>Input tray</a:t>
            </a:r>
            <a:endParaRPr lang="en-IN" sz="1600" dirty="0">
              <a:solidFill>
                <a:srgbClr val="000000"/>
              </a:solidFill>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2A2E8D91-349B-46B3-81A1-7B02B74AE78B}"/>
              </a:ext>
            </a:extLst>
          </p:cNvPr>
          <p:cNvSpPr txBox="1"/>
          <p:nvPr/>
        </p:nvSpPr>
        <p:spPr>
          <a:xfrm>
            <a:off x="10103733" y="503570"/>
            <a:ext cx="1298294" cy="458074"/>
          </a:xfrm>
          <a:prstGeom prst="rect">
            <a:avLst/>
          </a:prstGeom>
          <a:noFill/>
        </p:spPr>
        <p:txBody>
          <a:bodyPr wrap="square">
            <a:spAutoFit/>
          </a:bodyPr>
          <a:lstStyle/>
          <a:p>
            <a:pPr marL="77470" indent="-1270" algn="just">
              <a:lnSpc>
                <a:spcPct val="150000"/>
              </a:lnSpc>
              <a:spcAft>
                <a:spcPts val="25"/>
              </a:spcAft>
            </a:pPr>
            <a:r>
              <a:rPr lang="en-IN" sz="1800" kern="1200" dirty="0">
                <a:solidFill>
                  <a:srgbClr val="000000"/>
                </a:solidFill>
                <a:effectLst/>
                <a:latin typeface="Times New Roman" panose="02020603050405020304" pitchFamily="18" charset="0"/>
                <a:ea typeface="DengXian" panose="02010600030101010101" pitchFamily="2" charset="-122"/>
              </a:rPr>
              <a:t>SLW 1040</a:t>
            </a:r>
            <a:endParaRPr lang="en-IN" sz="1800" dirty="0">
              <a:solidFill>
                <a:srgbClr val="000000"/>
              </a:solidFill>
              <a:effectLst/>
              <a:latin typeface="Times New Roman" panose="02020603050405020304" pitchFamily="18" charset="0"/>
              <a:ea typeface="Times New Roman" panose="02020603050405020304" pitchFamily="18" charset="0"/>
            </a:endParaRPr>
          </a:p>
        </p:txBody>
      </p:sp>
      <p:cxnSp>
        <p:nvCxnSpPr>
          <p:cNvPr id="13" name="Straight Arrow Connector 12">
            <a:extLst>
              <a:ext uri="{FF2B5EF4-FFF2-40B4-BE49-F238E27FC236}">
                <a16:creationId xmlns:a16="http://schemas.microsoft.com/office/drawing/2014/main" id="{24FE9AC4-294F-45E3-B57A-0EAA94B81791}"/>
              </a:ext>
            </a:extLst>
          </p:cNvPr>
          <p:cNvCxnSpPr>
            <a:cxnSpLocks/>
          </p:cNvCxnSpPr>
          <p:nvPr/>
        </p:nvCxnSpPr>
        <p:spPr>
          <a:xfrm flipH="1" flipV="1">
            <a:off x="9341446" y="2856604"/>
            <a:ext cx="1266115" cy="57239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789C116-C46C-4E64-87C4-424892D2632D}"/>
              </a:ext>
            </a:extLst>
          </p:cNvPr>
          <p:cNvSpPr txBox="1"/>
          <p:nvPr/>
        </p:nvSpPr>
        <p:spPr>
          <a:xfrm>
            <a:off x="10510544" y="3244334"/>
            <a:ext cx="1049262" cy="369332"/>
          </a:xfrm>
          <a:prstGeom prst="rect">
            <a:avLst/>
          </a:prstGeom>
          <a:noFill/>
        </p:spPr>
        <p:txBody>
          <a:bodyPr wrap="none" rtlCol="0">
            <a:spAutoFit/>
          </a:bodyPr>
          <a:lstStyle/>
          <a:p>
            <a:r>
              <a:rPr lang="en-IN" dirty="0"/>
              <a:t>Slide tray</a:t>
            </a:r>
          </a:p>
        </p:txBody>
      </p:sp>
      <p:cxnSp>
        <p:nvCxnSpPr>
          <p:cNvPr id="18" name="Straight Arrow Connector 17">
            <a:extLst>
              <a:ext uri="{FF2B5EF4-FFF2-40B4-BE49-F238E27FC236}">
                <a16:creationId xmlns:a16="http://schemas.microsoft.com/office/drawing/2014/main" id="{B12F5B02-088B-4DDB-B087-022B96BDE1B7}"/>
              </a:ext>
            </a:extLst>
          </p:cNvPr>
          <p:cNvCxnSpPr>
            <a:cxnSpLocks/>
          </p:cNvCxnSpPr>
          <p:nvPr/>
        </p:nvCxnSpPr>
        <p:spPr>
          <a:xfrm flipH="1" flipV="1">
            <a:off x="9470183" y="4320045"/>
            <a:ext cx="1266115" cy="57239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2B828A1-01B9-4833-A92D-E6EEC9951A94}"/>
              </a:ext>
            </a:extLst>
          </p:cNvPr>
          <p:cNvCxnSpPr>
            <a:cxnSpLocks/>
          </p:cNvCxnSpPr>
          <p:nvPr/>
        </p:nvCxnSpPr>
        <p:spPr>
          <a:xfrm flipH="1">
            <a:off x="9581744" y="867080"/>
            <a:ext cx="731299" cy="2757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3794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5E0304-A433-4129-ACE1-889927B2BDF1}"/>
              </a:ext>
            </a:extLst>
          </p:cNvPr>
          <p:cNvPicPr>
            <a:picLocks noChangeAspect="1"/>
          </p:cNvPicPr>
          <p:nvPr/>
        </p:nvPicPr>
        <p:blipFill>
          <a:blip r:embed="rId2"/>
          <a:stretch>
            <a:fillRect/>
          </a:stretch>
        </p:blipFill>
        <p:spPr>
          <a:xfrm>
            <a:off x="6794339" y="580643"/>
            <a:ext cx="4827607" cy="3028999"/>
          </a:xfrm>
          <a:prstGeom prst="rect">
            <a:avLst/>
          </a:prstGeom>
        </p:spPr>
      </p:pic>
      <p:sp>
        <p:nvSpPr>
          <p:cNvPr id="4" name="TextBox 3">
            <a:extLst>
              <a:ext uri="{FF2B5EF4-FFF2-40B4-BE49-F238E27FC236}">
                <a16:creationId xmlns:a16="http://schemas.microsoft.com/office/drawing/2014/main" id="{428FA8D4-FE5A-4DA8-9F47-57DA36C65104}"/>
              </a:ext>
            </a:extLst>
          </p:cNvPr>
          <p:cNvSpPr txBox="1"/>
          <p:nvPr/>
        </p:nvSpPr>
        <p:spPr>
          <a:xfrm>
            <a:off x="789973" y="360724"/>
            <a:ext cx="6004366" cy="6413551"/>
          </a:xfrm>
          <a:prstGeom prst="rect">
            <a:avLst/>
          </a:prstGeom>
          <a:noFill/>
        </p:spPr>
        <p:txBody>
          <a:bodyPr wrap="square">
            <a:spAutoFit/>
          </a:bodyPr>
          <a:lstStyle/>
          <a:p>
            <a:pPr marL="77470" indent="-6350" algn="just">
              <a:lnSpc>
                <a:spcPct val="150000"/>
              </a:lnSpc>
              <a:spcAft>
                <a:spcPts val="25"/>
              </a:spcAft>
            </a:pPr>
            <a:r>
              <a:rPr lang="en-IN" sz="2000" b="1" u="sng" dirty="0">
                <a:solidFill>
                  <a:srgbClr val="000000"/>
                </a:solidFill>
                <a:effectLst/>
                <a:latin typeface="Times New Roman" panose="02020603050405020304" pitchFamily="18" charset="0"/>
                <a:ea typeface="Times New Roman" panose="02020603050405020304" pitchFamily="18" charset="0"/>
              </a:rPr>
              <a:t>MODULE DESCRIPTION</a:t>
            </a:r>
          </a:p>
          <a:p>
            <a:pPr marL="77470" indent="-6350" algn="just">
              <a:lnSpc>
                <a:spcPct val="150000"/>
              </a:lnSpc>
              <a:spcAft>
                <a:spcPts val="25"/>
              </a:spcAft>
            </a:pPr>
            <a:r>
              <a:rPr lang="en-IN" sz="1600" b="1" u="sng" dirty="0">
                <a:solidFill>
                  <a:srgbClr val="000000"/>
                </a:solidFill>
                <a:latin typeface="Times New Roman" panose="02020603050405020304" pitchFamily="18" charset="0"/>
                <a:ea typeface="Times New Roman" panose="02020603050405020304" pitchFamily="18" charset="0"/>
              </a:rPr>
              <a:t>DISPENSATION ZONE: </a:t>
            </a:r>
          </a:p>
          <a:p>
            <a:pPr marL="77470" indent="-6350" algn="just">
              <a:lnSpc>
                <a:spcPct val="150000"/>
              </a:lnSpc>
              <a:spcAft>
                <a:spcPts val="25"/>
              </a:spcAft>
            </a:pPr>
            <a:r>
              <a:rPr lang="en-IN" sz="1800" dirty="0">
                <a:effectLst/>
                <a:latin typeface="Times New Roman" panose="02020603050405020304" pitchFamily="18" charset="0"/>
                <a:ea typeface="Times New Roman" panose="02020603050405020304" pitchFamily="18" charset="0"/>
              </a:rPr>
              <a:t>once the slide pick-up platform reaches this zone, mounting medium is dispensed through wedge shaped nozzle which performs a uniform mounting medium dispense from container. about the dispenser nozzle park zone, after dispensing, the dispenser nozzle is rest to home position</a:t>
            </a:r>
          </a:p>
          <a:p>
            <a:pPr marL="77470" indent="-6350" algn="just">
              <a:lnSpc>
                <a:spcPct val="150000"/>
              </a:lnSpc>
              <a:spcAft>
                <a:spcPts val="25"/>
              </a:spcAft>
            </a:pPr>
            <a:r>
              <a:rPr lang="en-US" b="1" u="sng" dirty="0">
                <a:latin typeface="Times New Roman" panose="02020603050405020304" pitchFamily="18" charset="0"/>
                <a:ea typeface="Times New Roman" panose="02020603050405020304" pitchFamily="18" charset="0"/>
              </a:rPr>
              <a:t>Challenges:</a:t>
            </a:r>
          </a:p>
          <a:p>
            <a:pPr marL="77470" indent="-6350" algn="just">
              <a:lnSpc>
                <a:spcPct val="150000"/>
              </a:lnSpc>
              <a:spcAft>
                <a:spcPts val="25"/>
              </a:spcAft>
            </a:pPr>
            <a:r>
              <a:rPr lang="en-US" sz="1600" dirty="0">
                <a:latin typeface="Times New Roman" panose="02020603050405020304" pitchFamily="18" charset="0"/>
                <a:ea typeface="Times New Roman" panose="02020603050405020304" pitchFamily="18" charset="0"/>
              </a:rPr>
              <a:t>The horizontal motion of dispense nozzle should be achieved with 2 different speed like too fast( to move from home to end of slide) as well too slow while dispensing ( cover 140mm in 10 secs) . </a:t>
            </a:r>
          </a:p>
          <a:p>
            <a:pPr marL="77470" indent="-6350" algn="just">
              <a:lnSpc>
                <a:spcPct val="150000"/>
              </a:lnSpc>
              <a:spcAft>
                <a:spcPts val="25"/>
              </a:spcAft>
            </a:pPr>
            <a:r>
              <a:rPr lang="en-US" sz="1600" dirty="0">
                <a:latin typeface="Times New Roman" panose="02020603050405020304" pitchFamily="18" charset="0"/>
                <a:ea typeface="Times New Roman" panose="02020603050405020304" pitchFamily="18" charset="0"/>
              </a:rPr>
              <a:t>Should be less weight module since the dispense nozzle is very thin</a:t>
            </a:r>
          </a:p>
          <a:p>
            <a:pPr marL="77470" indent="-6350" algn="just">
              <a:lnSpc>
                <a:spcPct val="150000"/>
              </a:lnSpc>
              <a:spcAft>
                <a:spcPts val="25"/>
              </a:spcAft>
            </a:pPr>
            <a:r>
              <a:rPr lang="en-US" b="1" u="sng" dirty="0">
                <a:latin typeface="Times New Roman" panose="02020603050405020304" pitchFamily="18" charset="0"/>
                <a:ea typeface="Times New Roman" panose="02020603050405020304" pitchFamily="18" charset="0"/>
              </a:rPr>
              <a:t>Solution: </a:t>
            </a:r>
          </a:p>
          <a:p>
            <a:pPr marL="77470" indent="-6350" algn="just">
              <a:lnSpc>
                <a:spcPct val="150000"/>
              </a:lnSpc>
              <a:spcAft>
                <a:spcPts val="25"/>
              </a:spcAft>
            </a:pPr>
            <a:r>
              <a:rPr lang="en-US" sz="1600" dirty="0" err="1">
                <a:latin typeface="Times New Roman" panose="02020603050405020304" pitchFamily="18" charset="0"/>
                <a:ea typeface="Times New Roman" panose="02020603050405020304" pitchFamily="18" charset="0"/>
              </a:rPr>
              <a:t>Drylin</a:t>
            </a:r>
            <a:r>
              <a:rPr lang="en-US" sz="1600" dirty="0">
                <a:latin typeface="Times New Roman" panose="02020603050405020304" pitchFamily="18" charset="0"/>
                <a:ea typeface="Times New Roman" panose="02020603050405020304" pitchFamily="18" charset="0"/>
              </a:rPr>
              <a:t> drive axis with E-control system (ZLW 0630_300mm stroke) has been chosen for this function</a:t>
            </a:r>
            <a:endParaRPr lang="en-IN" b="1" u="sng" dirty="0">
              <a:solidFill>
                <a:srgbClr val="000000"/>
              </a:solidFill>
              <a:latin typeface="Times New Roman" panose="02020603050405020304" pitchFamily="18" charset="0"/>
              <a:ea typeface="Times New Roman" panose="02020603050405020304" pitchFamily="18" charset="0"/>
            </a:endParaRPr>
          </a:p>
          <a:p>
            <a:pPr marL="77470" indent="-6350" algn="just">
              <a:lnSpc>
                <a:spcPct val="150000"/>
              </a:lnSpc>
              <a:spcAft>
                <a:spcPts val="25"/>
              </a:spcAft>
            </a:pPr>
            <a:endParaRPr lang="en-IN" sz="1800" b="1" u="sng" dirty="0">
              <a:solidFill>
                <a:srgbClr val="000000"/>
              </a:solidFill>
              <a:effectLst/>
              <a:latin typeface="Times New Roman" panose="02020603050405020304" pitchFamily="18" charset="0"/>
              <a:ea typeface="Times New Roman" panose="02020603050405020304" pitchFamily="18" charset="0"/>
            </a:endParaRPr>
          </a:p>
        </p:txBody>
      </p:sp>
      <p:sp>
        <p:nvSpPr>
          <p:cNvPr id="8" name="Text Box 15">
            <a:extLst>
              <a:ext uri="{FF2B5EF4-FFF2-40B4-BE49-F238E27FC236}">
                <a16:creationId xmlns:a16="http://schemas.microsoft.com/office/drawing/2014/main" id="{599CDFB3-5100-46DC-A31F-1511F7728F99}"/>
              </a:ext>
            </a:extLst>
          </p:cNvPr>
          <p:cNvSpPr txBox="1"/>
          <p:nvPr/>
        </p:nvSpPr>
        <p:spPr>
          <a:xfrm>
            <a:off x="7434924" y="580643"/>
            <a:ext cx="1558603" cy="417422"/>
          </a:xfrm>
          <a:prstGeom prst="rect">
            <a:avLst/>
          </a:prstGeom>
          <a:noFill/>
        </p:spPr>
        <p:txBody>
          <a:bodyPr wrap="square" rtlCol="0">
            <a:spAutoFit/>
          </a:bodyPr>
          <a:lstStyle/>
          <a:p>
            <a:pPr marL="77470" indent="-1270" algn="just">
              <a:lnSpc>
                <a:spcPct val="150000"/>
              </a:lnSpc>
              <a:spcAft>
                <a:spcPts val="25"/>
              </a:spcAft>
            </a:pPr>
            <a:r>
              <a:rPr lang="en-IN" sz="1600" kern="1200" dirty="0">
                <a:solidFill>
                  <a:srgbClr val="000000"/>
                </a:solidFill>
                <a:effectLst/>
                <a:latin typeface="Times New Roman" panose="02020603050405020304" pitchFamily="18" charset="0"/>
                <a:ea typeface="DengXian" panose="02010600030101010101" pitchFamily="2" charset="-122"/>
              </a:rPr>
              <a:t>ZLW 0630</a:t>
            </a:r>
            <a:endParaRPr lang="en-IN" sz="1600" dirty="0">
              <a:solidFill>
                <a:srgbClr val="000000"/>
              </a:solidFill>
              <a:effectLst/>
              <a:latin typeface="Times New Roman" panose="02020603050405020304" pitchFamily="18" charset="0"/>
              <a:ea typeface="Times New Roman" panose="02020603050405020304" pitchFamily="18" charset="0"/>
            </a:endParaRPr>
          </a:p>
        </p:txBody>
      </p:sp>
      <p:cxnSp>
        <p:nvCxnSpPr>
          <p:cNvPr id="6" name="Straight Arrow Connector 5">
            <a:extLst>
              <a:ext uri="{FF2B5EF4-FFF2-40B4-BE49-F238E27FC236}">
                <a16:creationId xmlns:a16="http://schemas.microsoft.com/office/drawing/2014/main" id="{B3F3061F-DE7B-4FB5-B5F2-C9A6C36BFF51}"/>
              </a:ext>
            </a:extLst>
          </p:cNvPr>
          <p:cNvCxnSpPr>
            <a:cxnSpLocks/>
          </p:cNvCxnSpPr>
          <p:nvPr/>
        </p:nvCxnSpPr>
        <p:spPr>
          <a:xfrm flipH="1">
            <a:off x="7848575" y="998065"/>
            <a:ext cx="531496" cy="4957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D5A31E5-F02B-47E5-ADAC-CAEA158FEF5D}"/>
              </a:ext>
            </a:extLst>
          </p:cNvPr>
          <p:cNvCxnSpPr>
            <a:cxnSpLocks/>
          </p:cNvCxnSpPr>
          <p:nvPr/>
        </p:nvCxnSpPr>
        <p:spPr>
          <a:xfrm flipH="1" flipV="1">
            <a:off x="9635359" y="1631658"/>
            <a:ext cx="504064" cy="140090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B346C46-F6F7-4A67-B25D-2C540CFEC066}"/>
              </a:ext>
            </a:extLst>
          </p:cNvPr>
          <p:cNvSpPr txBox="1"/>
          <p:nvPr/>
        </p:nvSpPr>
        <p:spPr>
          <a:xfrm>
            <a:off x="9208142" y="3136438"/>
            <a:ext cx="1678858" cy="369332"/>
          </a:xfrm>
          <a:prstGeom prst="rect">
            <a:avLst/>
          </a:prstGeom>
          <a:noFill/>
        </p:spPr>
        <p:txBody>
          <a:bodyPr wrap="none" rtlCol="0">
            <a:spAutoFit/>
          </a:bodyPr>
          <a:lstStyle/>
          <a:p>
            <a:r>
              <a:rPr lang="en-IN" dirty="0"/>
              <a:t>Dispense nozzle</a:t>
            </a:r>
          </a:p>
        </p:txBody>
      </p:sp>
    </p:spTree>
    <p:extLst>
      <p:ext uri="{BB962C8B-B14F-4D97-AF65-F5344CB8AC3E}">
        <p14:creationId xmlns:p14="http://schemas.microsoft.com/office/powerpoint/2010/main" val="6126527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TotalTime>
  <Words>1873</Words>
  <Application>Microsoft Office PowerPoint</Application>
  <PresentationFormat>Widescreen</PresentationFormat>
  <Paragraphs>99</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Sudhan</dc:creator>
  <cp:lastModifiedBy>Sudhan</cp:lastModifiedBy>
  <cp:revision>5</cp:revision>
  <dcterms:created xsi:type="dcterms:W3CDTF">2022-04-01T06:50:01Z</dcterms:created>
  <dcterms:modified xsi:type="dcterms:W3CDTF">2022-04-01T10:22:05Z</dcterms:modified>
</cp:coreProperties>
</file>